
<file path=[Content_Types].xml><?xml version="1.0" encoding="utf-8"?>
<Types xmlns="http://schemas.openxmlformats.org/package/2006/content-types">
  <Default Extension="png" ContentType="image/png"/>
  <Default Extension="svg" ContentType="image/svg+xml"/>
  <Default Extension="bin" ContentType="application/vnd.openxmlformats-officedocument.oleObject"/>
  <Default Extension="emf" ContentType="image/x-emf"/>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63" r:id="rId1"/>
  </p:sldMasterIdLst>
  <p:notesMasterIdLst>
    <p:notesMasterId r:id="rId53"/>
  </p:notesMasterIdLst>
  <p:handoutMasterIdLst>
    <p:handoutMasterId r:id="rId54"/>
  </p:handoutMasterIdLst>
  <p:sldIdLst>
    <p:sldId id="261" r:id="rId2"/>
    <p:sldId id="259" r:id="rId3"/>
    <p:sldId id="346" r:id="rId4"/>
    <p:sldId id="283" r:id="rId5"/>
    <p:sldId id="340" r:id="rId6"/>
    <p:sldId id="260" r:id="rId7"/>
    <p:sldId id="267" r:id="rId8"/>
    <p:sldId id="266" r:id="rId9"/>
    <p:sldId id="321" r:id="rId10"/>
    <p:sldId id="347" r:id="rId11"/>
    <p:sldId id="341" r:id="rId12"/>
    <p:sldId id="332" r:id="rId13"/>
    <p:sldId id="270" r:id="rId14"/>
    <p:sldId id="344" r:id="rId15"/>
    <p:sldId id="331" r:id="rId16"/>
    <p:sldId id="348" r:id="rId17"/>
    <p:sldId id="333" r:id="rId18"/>
    <p:sldId id="272" r:id="rId19"/>
    <p:sldId id="273" r:id="rId20"/>
    <p:sldId id="281" r:id="rId21"/>
    <p:sldId id="277" r:id="rId22"/>
    <p:sldId id="282" r:id="rId23"/>
    <p:sldId id="278" r:id="rId24"/>
    <p:sldId id="284" r:id="rId25"/>
    <p:sldId id="286" r:id="rId26"/>
    <p:sldId id="287" r:id="rId27"/>
    <p:sldId id="288" r:id="rId28"/>
    <p:sldId id="289" r:id="rId29"/>
    <p:sldId id="349" r:id="rId30"/>
    <p:sldId id="301" r:id="rId31"/>
    <p:sldId id="290" r:id="rId32"/>
    <p:sldId id="323" r:id="rId33"/>
    <p:sldId id="292" r:id="rId34"/>
    <p:sldId id="293" r:id="rId35"/>
    <p:sldId id="295" r:id="rId36"/>
    <p:sldId id="296" r:id="rId37"/>
    <p:sldId id="324" r:id="rId38"/>
    <p:sldId id="300" r:id="rId39"/>
    <p:sldId id="298" r:id="rId40"/>
    <p:sldId id="350" r:id="rId41"/>
    <p:sldId id="303" r:id="rId42"/>
    <p:sldId id="305" r:id="rId43"/>
    <p:sldId id="306" r:id="rId44"/>
    <p:sldId id="326" r:id="rId45"/>
    <p:sldId id="327" r:id="rId46"/>
    <p:sldId id="329" r:id="rId47"/>
    <p:sldId id="308" r:id="rId48"/>
    <p:sldId id="307" r:id="rId49"/>
    <p:sldId id="330" r:id="rId50"/>
    <p:sldId id="309" r:id="rId51"/>
    <p:sldId id="265" r:id="rId5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石嘉禾" initials="石嘉禾"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8D1111"/>
    <a:srgbClr val="E9E9F3"/>
    <a:srgbClr val="FFFFFF"/>
    <a:srgbClr val="A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813" autoAdjust="0"/>
    <p:restoredTop sz="94660"/>
  </p:normalViewPr>
  <p:slideViewPr>
    <p:cSldViewPr snapToGrid="0">
      <p:cViewPr varScale="1">
        <p:scale>
          <a:sx n="104" d="100"/>
          <a:sy n="104" d="100"/>
        </p:scale>
        <p:origin x="1200"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8.wmf"/><Relationship Id="rId7" Type="http://schemas.openxmlformats.org/officeDocument/2006/relationships/image" Target="../media/image22.wmf"/><Relationship Id="rId2" Type="http://schemas.openxmlformats.org/officeDocument/2006/relationships/image" Target="../media/image17.wmf"/><Relationship Id="rId1" Type="http://schemas.openxmlformats.org/officeDocument/2006/relationships/image" Target="../media/image16.wmf"/><Relationship Id="rId6" Type="http://schemas.openxmlformats.org/officeDocument/2006/relationships/image" Target="../media/image21.wmf"/><Relationship Id="rId5" Type="http://schemas.openxmlformats.org/officeDocument/2006/relationships/image" Target="../media/image20.wmf"/><Relationship Id="rId4" Type="http://schemas.openxmlformats.org/officeDocument/2006/relationships/image" Target="../media/image19.w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70.wmf"/><Relationship Id="rId2" Type="http://schemas.openxmlformats.org/officeDocument/2006/relationships/image" Target="../media/image69.wmf"/><Relationship Id="rId1" Type="http://schemas.openxmlformats.org/officeDocument/2006/relationships/image" Target="../media/image68.wmf"/><Relationship Id="rId4" Type="http://schemas.openxmlformats.org/officeDocument/2006/relationships/image" Target="../media/image71.w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77.wmf"/><Relationship Id="rId2" Type="http://schemas.openxmlformats.org/officeDocument/2006/relationships/image" Target="../media/image76.wmf"/><Relationship Id="rId1" Type="http://schemas.openxmlformats.org/officeDocument/2006/relationships/image" Target="../media/image75.wmf"/><Relationship Id="rId5" Type="http://schemas.openxmlformats.org/officeDocument/2006/relationships/image" Target="../media/image79.wmf"/><Relationship Id="rId4" Type="http://schemas.openxmlformats.org/officeDocument/2006/relationships/image" Target="../media/image78.wmf"/></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95.wmf"/><Relationship Id="rId2" Type="http://schemas.openxmlformats.org/officeDocument/2006/relationships/image" Target="../media/image94.wmf"/><Relationship Id="rId1" Type="http://schemas.openxmlformats.org/officeDocument/2006/relationships/image" Target="../media/image93.wmf"/><Relationship Id="rId4" Type="http://schemas.openxmlformats.org/officeDocument/2006/relationships/image" Target="../media/image96.w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99.wmf"/><Relationship Id="rId2" Type="http://schemas.openxmlformats.org/officeDocument/2006/relationships/image" Target="../media/image98.wmf"/><Relationship Id="rId1" Type="http://schemas.openxmlformats.org/officeDocument/2006/relationships/image" Target="../media/image97.w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103.wmf"/><Relationship Id="rId7" Type="http://schemas.openxmlformats.org/officeDocument/2006/relationships/image" Target="../media/image107.wmf"/><Relationship Id="rId2" Type="http://schemas.openxmlformats.org/officeDocument/2006/relationships/image" Target="../media/image102.wmf"/><Relationship Id="rId1" Type="http://schemas.openxmlformats.org/officeDocument/2006/relationships/image" Target="../media/image101.wmf"/><Relationship Id="rId6" Type="http://schemas.openxmlformats.org/officeDocument/2006/relationships/image" Target="../media/image106.wmf"/><Relationship Id="rId5" Type="http://schemas.openxmlformats.org/officeDocument/2006/relationships/image" Target="../media/image105.emf"/><Relationship Id="rId4" Type="http://schemas.openxmlformats.org/officeDocument/2006/relationships/image" Target="../media/image104.wmf"/></Relationships>
</file>

<file path=ppt/drawings/_rels/vmlDrawing15.vml.rels><?xml version="1.0" encoding="UTF-8" standalone="yes"?>
<Relationships xmlns="http://schemas.openxmlformats.org/package/2006/relationships"><Relationship Id="rId3" Type="http://schemas.openxmlformats.org/officeDocument/2006/relationships/image" Target="../media/image112.wmf"/><Relationship Id="rId2" Type="http://schemas.openxmlformats.org/officeDocument/2006/relationships/image" Target="../media/image111.wmf"/><Relationship Id="rId1" Type="http://schemas.openxmlformats.org/officeDocument/2006/relationships/image" Target="../media/image110.w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34.wmf"/></Relationships>
</file>

<file path=ppt/drawings/_rels/vmlDrawing17.vml.rels><?xml version="1.0" encoding="UTF-8" standalone="yes"?>
<Relationships xmlns="http://schemas.openxmlformats.org/package/2006/relationships"><Relationship Id="rId3" Type="http://schemas.openxmlformats.org/officeDocument/2006/relationships/image" Target="../media/image132.wmf"/><Relationship Id="rId2" Type="http://schemas.openxmlformats.org/officeDocument/2006/relationships/image" Target="../media/image131.wmf"/><Relationship Id="rId1" Type="http://schemas.openxmlformats.org/officeDocument/2006/relationships/image" Target="../media/image130.wmf"/><Relationship Id="rId6" Type="http://schemas.openxmlformats.org/officeDocument/2006/relationships/image" Target="../media/image135.wmf"/><Relationship Id="rId5" Type="http://schemas.openxmlformats.org/officeDocument/2006/relationships/image" Target="../media/image134.wmf"/><Relationship Id="rId4" Type="http://schemas.openxmlformats.org/officeDocument/2006/relationships/image" Target="../media/image133.w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38.wmf"/><Relationship Id="rId1" Type="http://schemas.openxmlformats.org/officeDocument/2006/relationships/image" Target="../media/image137.w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142.wmf"/><Relationship Id="rId2" Type="http://schemas.openxmlformats.org/officeDocument/2006/relationships/image" Target="../media/image141.wmf"/><Relationship Id="rId1" Type="http://schemas.openxmlformats.org/officeDocument/2006/relationships/image" Target="../media/image140.wmf"/><Relationship Id="rId6" Type="http://schemas.openxmlformats.org/officeDocument/2006/relationships/image" Target="../media/image145.wmf"/><Relationship Id="rId5" Type="http://schemas.openxmlformats.org/officeDocument/2006/relationships/image" Target="../media/image144.wmf"/><Relationship Id="rId4" Type="http://schemas.openxmlformats.org/officeDocument/2006/relationships/image" Target="../media/image143.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5.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29.wmf"/><Relationship Id="rId2" Type="http://schemas.openxmlformats.org/officeDocument/2006/relationships/image" Target="../media/image28.wmf"/><Relationship Id="rId1" Type="http://schemas.openxmlformats.org/officeDocument/2006/relationships/image" Target="../media/image27.wmf"/><Relationship Id="rId5" Type="http://schemas.openxmlformats.org/officeDocument/2006/relationships/image" Target="../media/image31.wmf"/><Relationship Id="rId4" Type="http://schemas.openxmlformats.org/officeDocument/2006/relationships/image" Target="../media/image30.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35.wmf"/><Relationship Id="rId1" Type="http://schemas.openxmlformats.org/officeDocument/2006/relationships/image" Target="../media/image34.wmf"/></Relationships>
</file>

<file path=ppt/drawings/_rels/vmlDrawing5.vml.rels><?xml version="1.0" encoding="UTF-8" standalone="yes"?>
<Relationships xmlns="http://schemas.openxmlformats.org/package/2006/relationships"><Relationship Id="rId8" Type="http://schemas.openxmlformats.org/officeDocument/2006/relationships/image" Target="../media/image44.wmf"/><Relationship Id="rId3" Type="http://schemas.openxmlformats.org/officeDocument/2006/relationships/image" Target="../media/image39.wmf"/><Relationship Id="rId7" Type="http://schemas.openxmlformats.org/officeDocument/2006/relationships/image" Target="../media/image43.wmf"/><Relationship Id="rId2" Type="http://schemas.openxmlformats.org/officeDocument/2006/relationships/image" Target="../media/image38.wmf"/><Relationship Id="rId1" Type="http://schemas.openxmlformats.org/officeDocument/2006/relationships/image" Target="../media/image37.wmf"/><Relationship Id="rId6" Type="http://schemas.openxmlformats.org/officeDocument/2006/relationships/image" Target="../media/image42.wmf"/><Relationship Id="rId5" Type="http://schemas.openxmlformats.org/officeDocument/2006/relationships/image" Target="../media/image41.wmf"/><Relationship Id="rId4" Type="http://schemas.openxmlformats.org/officeDocument/2006/relationships/image" Target="../media/image40.w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47.wmf"/><Relationship Id="rId2" Type="http://schemas.openxmlformats.org/officeDocument/2006/relationships/image" Target="../media/image46.wmf"/><Relationship Id="rId1" Type="http://schemas.openxmlformats.org/officeDocument/2006/relationships/image" Target="../media/image45.wmf"/><Relationship Id="rId6" Type="http://schemas.openxmlformats.org/officeDocument/2006/relationships/image" Target="../media/image50.wmf"/><Relationship Id="rId5" Type="http://schemas.openxmlformats.org/officeDocument/2006/relationships/image" Target="../media/image49.wmf"/><Relationship Id="rId4" Type="http://schemas.openxmlformats.org/officeDocument/2006/relationships/image" Target="../media/image48.w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54.wmf"/><Relationship Id="rId2" Type="http://schemas.openxmlformats.org/officeDocument/2006/relationships/image" Target="../media/image34.wmf"/><Relationship Id="rId1" Type="http://schemas.openxmlformats.org/officeDocument/2006/relationships/image" Target="../media/image53.wmf"/><Relationship Id="rId4" Type="http://schemas.openxmlformats.org/officeDocument/2006/relationships/image" Target="../media/image55.w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62.wmf"/><Relationship Id="rId2" Type="http://schemas.openxmlformats.org/officeDocument/2006/relationships/image" Target="../media/image61.wmf"/><Relationship Id="rId1" Type="http://schemas.openxmlformats.org/officeDocument/2006/relationships/image" Target="../media/image60.wmf"/><Relationship Id="rId4" Type="http://schemas.openxmlformats.org/officeDocument/2006/relationships/image" Target="../media/image34.w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65.wmf"/><Relationship Id="rId2" Type="http://schemas.openxmlformats.org/officeDocument/2006/relationships/image" Target="../media/image34.wmf"/><Relationship Id="rId1" Type="http://schemas.openxmlformats.org/officeDocument/2006/relationships/image" Target="../media/image64.wmf"/><Relationship Id="rId4" Type="http://schemas.openxmlformats.org/officeDocument/2006/relationships/image" Target="../media/image6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37A3AEC-9959-4659-8C2D-464DF657002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FD3A095B-7CC8-4F16-AB4C-83D23AED1BE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8E8184-9FE8-4349-B87C-666E4E4DEC3A}" type="datetimeFigureOut">
              <a:rPr lang="zh-CN" altLang="en-US" smtClean="0"/>
              <a:t>2022/5/19</a:t>
            </a:fld>
            <a:endParaRPr lang="zh-CN" altLang="en-US"/>
          </a:p>
        </p:txBody>
      </p:sp>
      <p:sp>
        <p:nvSpPr>
          <p:cNvPr id="4" name="页脚占位符 3">
            <a:extLst>
              <a:ext uri="{FF2B5EF4-FFF2-40B4-BE49-F238E27FC236}">
                <a16:creationId xmlns:a16="http://schemas.microsoft.com/office/drawing/2014/main" id="{86CE8E41-5FA2-4A1D-BE92-E9CC7060B81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99EC588-344B-45ED-A737-05F2631A1E8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B2B78A-0C3F-47DE-AB64-4A14A3DC4F67}" type="slidenum">
              <a:rPr lang="zh-CN" altLang="en-US" smtClean="0"/>
              <a:t>‹#›</a:t>
            </a:fld>
            <a:endParaRPr lang="zh-CN" altLang="en-US"/>
          </a:p>
        </p:txBody>
      </p:sp>
    </p:spTree>
    <p:extLst>
      <p:ext uri="{BB962C8B-B14F-4D97-AF65-F5344CB8AC3E}">
        <p14:creationId xmlns:p14="http://schemas.microsoft.com/office/powerpoint/2010/main" val="737212977"/>
      </p:ext>
    </p:extLst>
  </p:cSld>
  <p:clrMap bg1="lt1" tx1="dk1" bg2="lt2" tx2="dk2" accent1="accent1" accent2="accent2" accent3="accent3" accent4="accent4" accent5="accent5" accent6="accent6" hlink="hlink" folHlink="folHlink"/>
  <p:hf hdr="0" ftr="0" dt="0"/>
</p:handoutMaster>
</file>

<file path=ppt/media/image10.jpg>
</file>

<file path=ppt/media/image100.png>
</file>

<file path=ppt/media/image101.wmf>
</file>

<file path=ppt/media/image102.wmf>
</file>

<file path=ppt/media/image103.wmf>
</file>

<file path=ppt/media/image104.wmf>
</file>

<file path=ppt/media/image106.wmf>
</file>

<file path=ppt/media/image107.wmf>
</file>

<file path=ppt/media/image108.png>
</file>

<file path=ppt/media/image109.png>
</file>

<file path=ppt/media/image11.png>
</file>

<file path=ppt/media/image110.wmf>
</file>

<file path=ppt/media/image111.wmf>
</file>

<file path=ppt/media/image112.wmf>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wmf>
</file>

<file path=ppt/media/image131.wmf>
</file>

<file path=ppt/media/image132.wmf>
</file>

<file path=ppt/media/image133.wmf>
</file>

<file path=ppt/media/image134.wmf>
</file>

<file path=ppt/media/image135.wmf>
</file>

<file path=ppt/media/image136.png>
</file>

<file path=ppt/media/image137.wmf>
</file>

<file path=ppt/media/image138.wmf>
</file>

<file path=ppt/media/image139.png>
</file>

<file path=ppt/media/image14.svg>
</file>

<file path=ppt/media/image140.wmf>
</file>

<file path=ppt/media/image141.wmf>
</file>

<file path=ppt/media/image142.wmf>
</file>

<file path=ppt/media/image143.wmf>
</file>

<file path=ppt/media/image144.wmf>
</file>

<file path=ppt/media/image145.wmf>
</file>

<file path=ppt/media/image146.png>
</file>

<file path=ppt/media/image147.png>
</file>

<file path=ppt/media/image148.png>
</file>

<file path=ppt/media/image149.png>
</file>

<file path=ppt/media/image15.jpg>
</file>

<file path=ppt/media/image150.png>
</file>

<file path=ppt/media/image151.png>
</file>

<file path=ppt/media/image152.png>
</file>

<file path=ppt/media/image153.png>
</file>

<file path=ppt/media/image154.jpeg>
</file>

<file path=ppt/media/image16.wmf>
</file>

<file path=ppt/media/image17.wmf>
</file>

<file path=ppt/media/image18.wmf>
</file>

<file path=ppt/media/image19.wmf>
</file>

<file path=ppt/media/image2.png>
</file>

<file path=ppt/media/image20.wmf>
</file>

<file path=ppt/media/image21.wmf>
</file>

<file path=ppt/media/image22.wmf>
</file>

<file path=ppt/media/image23.png>
</file>

<file path=ppt/media/image24.png>
</file>

<file path=ppt/media/image25.wmf>
</file>

<file path=ppt/media/image26.png>
</file>

<file path=ppt/media/image27.wmf>
</file>

<file path=ppt/media/image28.wmf>
</file>

<file path=ppt/media/image29.wmf>
</file>

<file path=ppt/media/image30.wmf>
</file>

<file path=ppt/media/image31.wmf>
</file>

<file path=ppt/media/image32.png>
</file>

<file path=ppt/media/image33.png>
</file>

<file path=ppt/media/image34.wmf>
</file>

<file path=ppt/media/image35.wmf>
</file>

<file path=ppt/media/image36.png>
</file>

<file path=ppt/media/image37.wmf>
</file>

<file path=ppt/media/image38.wmf>
</file>

<file path=ppt/media/image39.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jpg>
</file>

<file path=ppt/media/image50.wmf>
</file>

<file path=ppt/media/image51.png>
</file>

<file path=ppt/media/image52.png>
</file>

<file path=ppt/media/image53.wmf>
</file>

<file path=ppt/media/image54.wmf>
</file>

<file path=ppt/media/image55.wmf>
</file>

<file path=ppt/media/image56.png>
</file>

<file path=ppt/media/image57.png>
</file>

<file path=ppt/media/image58.png>
</file>

<file path=ppt/media/image59.png>
</file>

<file path=ppt/media/image6.jpg>
</file>

<file path=ppt/media/image60.wmf>
</file>

<file path=ppt/media/image61.wmf>
</file>

<file path=ppt/media/image62.wmf>
</file>

<file path=ppt/media/image63.png>
</file>

<file path=ppt/media/image64.wmf>
</file>

<file path=ppt/media/image65.wmf>
</file>

<file path=ppt/media/image66.wmf>
</file>

<file path=ppt/media/image67.png>
</file>

<file path=ppt/media/image68.wmf>
</file>

<file path=ppt/media/image69.wmf>
</file>

<file path=ppt/media/image7.jpg>
</file>

<file path=ppt/media/image70.wmf>
</file>

<file path=ppt/media/image71.wmf>
</file>

<file path=ppt/media/image72.png>
</file>

<file path=ppt/media/image73.png>
</file>

<file path=ppt/media/image74.png>
</file>

<file path=ppt/media/image75.wmf>
</file>

<file path=ppt/media/image76.wmf>
</file>

<file path=ppt/media/image77.wmf>
</file>

<file path=ppt/media/image78.wmf>
</file>

<file path=ppt/media/image79.wmf>
</file>

<file path=ppt/media/image8.jpg>
</file>

<file path=ppt/media/image80.png>
</file>

<file path=ppt/media/image81.svg>
</file>

<file path=ppt/media/image82.png>
</file>

<file path=ppt/media/image83.sv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jpeg>
</file>

<file path=ppt/media/image92.png>
</file>

<file path=ppt/media/image93.wmf>
</file>

<file path=ppt/media/image94.wmf>
</file>

<file path=ppt/media/image95.wmf>
</file>

<file path=ppt/media/image96.wmf>
</file>

<file path=ppt/media/image97.wmf>
</file>

<file path=ppt/media/image98.wmf>
</file>

<file path=ppt/media/image9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CAE4C6-FFF2-4A6C-8E03-57BAE0261B80}" type="datetimeFigureOut">
              <a:rPr lang="zh-CN" altLang="en-US" smtClean="0"/>
              <a:t>2022/5/19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585A0F-8DA4-42E7-B738-85CCCB5952A1}" type="slidenum">
              <a:rPr lang="zh-CN" altLang="en-US" smtClean="0"/>
              <a:t>‹#›</a:t>
            </a:fld>
            <a:endParaRPr lang="zh-CN" altLang="en-US"/>
          </a:p>
        </p:txBody>
      </p:sp>
    </p:spTree>
    <p:extLst>
      <p:ext uri="{BB962C8B-B14F-4D97-AF65-F5344CB8AC3E}">
        <p14:creationId xmlns:p14="http://schemas.microsoft.com/office/powerpoint/2010/main" val="78837893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C585A0F-8DA4-42E7-B738-85CCCB5952A1}" type="slidenum">
              <a:rPr lang="zh-CN" altLang="en-US" smtClean="0"/>
              <a:t>7</a:t>
            </a:fld>
            <a:endParaRPr lang="zh-CN" altLang="en-US"/>
          </a:p>
        </p:txBody>
      </p:sp>
    </p:spTree>
    <p:extLst>
      <p:ext uri="{BB962C8B-B14F-4D97-AF65-F5344CB8AC3E}">
        <p14:creationId xmlns:p14="http://schemas.microsoft.com/office/powerpoint/2010/main" val="21342207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补充一真实图。公式写详细一点</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33</a:t>
            </a:fld>
            <a:endParaRPr lang="zh-CN" altLang="en-US"/>
          </a:p>
        </p:txBody>
      </p:sp>
    </p:spTree>
    <p:extLst>
      <p:ext uri="{BB962C8B-B14F-4D97-AF65-F5344CB8AC3E}">
        <p14:creationId xmlns:p14="http://schemas.microsoft.com/office/powerpoint/2010/main" val="39171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成立的核心</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34</a:t>
            </a:fld>
            <a:endParaRPr lang="zh-CN" altLang="en-US"/>
          </a:p>
        </p:txBody>
      </p:sp>
    </p:spTree>
    <p:extLst>
      <p:ext uri="{BB962C8B-B14F-4D97-AF65-F5344CB8AC3E}">
        <p14:creationId xmlns:p14="http://schemas.microsoft.com/office/powerpoint/2010/main" val="3543507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highlight</a:t>
            </a:r>
            <a:endParaRPr lang="zh-CN" altLang="en-US" dirty="0"/>
          </a:p>
        </p:txBody>
      </p:sp>
      <p:sp>
        <p:nvSpPr>
          <p:cNvPr id="4" name="灯片编号占位符 3"/>
          <p:cNvSpPr>
            <a:spLocks noGrp="1"/>
          </p:cNvSpPr>
          <p:nvPr>
            <p:ph type="sldNum" sz="quarter" idx="5"/>
          </p:nvPr>
        </p:nvSpPr>
        <p:spPr/>
        <p:txBody>
          <a:bodyPr/>
          <a:lstStyle/>
          <a:p>
            <a:fld id="{9C585A0F-8DA4-42E7-B738-85CCCB5952A1}" type="slidenum">
              <a:rPr lang="zh-CN" altLang="en-US" smtClean="0"/>
              <a:t>39</a:t>
            </a:fld>
            <a:endParaRPr lang="zh-CN" altLang="en-US"/>
          </a:p>
        </p:txBody>
      </p:sp>
    </p:spTree>
    <p:extLst>
      <p:ext uri="{BB962C8B-B14F-4D97-AF65-F5344CB8AC3E}">
        <p14:creationId xmlns:p14="http://schemas.microsoft.com/office/powerpoint/2010/main" val="17383219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此时最占优声源无需对密度进行搜索。补一张图</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44</a:t>
            </a:fld>
            <a:endParaRPr lang="zh-CN" altLang="en-US"/>
          </a:p>
        </p:txBody>
      </p:sp>
    </p:spTree>
    <p:extLst>
      <p:ext uri="{BB962C8B-B14F-4D97-AF65-F5344CB8AC3E}">
        <p14:creationId xmlns:p14="http://schemas.microsoft.com/office/powerpoint/2010/main" val="3916814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C585A0F-8DA4-42E7-B738-85CCCB5952A1}" type="slidenum">
              <a:rPr lang="zh-CN" altLang="en-US" smtClean="0"/>
              <a:t>45</a:t>
            </a:fld>
            <a:endParaRPr lang="zh-CN" altLang="en-US"/>
          </a:p>
        </p:txBody>
      </p:sp>
    </p:spTree>
    <p:extLst>
      <p:ext uri="{BB962C8B-B14F-4D97-AF65-F5344CB8AC3E}">
        <p14:creationId xmlns:p14="http://schemas.microsoft.com/office/powerpoint/2010/main" val="4936354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高斯的时候注意</a:t>
            </a:r>
            <a:r>
              <a:rPr lang="en-US" altLang="zh-CN" dirty="0"/>
              <a:t>0</a:t>
            </a:r>
            <a:r>
              <a:rPr lang="zh-CN" altLang="en-US" dirty="0"/>
              <a:t>和</a:t>
            </a:r>
            <a:r>
              <a:rPr lang="en-US" altLang="zh-CN" dirty="0"/>
              <a:t>360</a:t>
            </a:r>
            <a:r>
              <a:rPr lang="zh-CN" altLang="en-US" dirty="0"/>
              <a:t>度</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46</a:t>
            </a:fld>
            <a:endParaRPr lang="zh-CN" altLang="en-US"/>
          </a:p>
        </p:txBody>
      </p:sp>
    </p:spTree>
    <p:extLst>
      <p:ext uri="{BB962C8B-B14F-4D97-AF65-F5344CB8AC3E}">
        <p14:creationId xmlns:p14="http://schemas.microsoft.com/office/powerpoint/2010/main" val="3644993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DOA</a:t>
            </a:r>
            <a:r>
              <a:rPr lang="zh-CN" altLang="en-US" dirty="0"/>
              <a:t>提取算法比较简单。</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8</a:t>
            </a:fld>
            <a:endParaRPr lang="zh-CN" altLang="en-US"/>
          </a:p>
        </p:txBody>
      </p:sp>
    </p:spTree>
    <p:extLst>
      <p:ext uri="{BB962C8B-B14F-4D97-AF65-F5344CB8AC3E}">
        <p14:creationId xmlns:p14="http://schemas.microsoft.com/office/powerpoint/2010/main" val="19258443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注意引用</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12</a:t>
            </a:fld>
            <a:endParaRPr lang="zh-CN" altLang="en-US"/>
          </a:p>
        </p:txBody>
      </p:sp>
    </p:spTree>
    <p:extLst>
      <p:ext uri="{BB962C8B-B14F-4D97-AF65-F5344CB8AC3E}">
        <p14:creationId xmlns:p14="http://schemas.microsoft.com/office/powerpoint/2010/main" val="664806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可视化的理解</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13</a:t>
            </a:fld>
            <a:endParaRPr lang="zh-CN" altLang="en-US"/>
          </a:p>
        </p:txBody>
      </p:sp>
    </p:spTree>
    <p:extLst>
      <p:ext uri="{BB962C8B-B14F-4D97-AF65-F5344CB8AC3E}">
        <p14:creationId xmlns:p14="http://schemas.microsoft.com/office/powerpoint/2010/main" val="958070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系数成比例，邻近甚至反向。记得加引用</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14</a:t>
            </a:fld>
            <a:endParaRPr lang="zh-CN" altLang="en-US"/>
          </a:p>
        </p:txBody>
      </p:sp>
    </p:spTree>
    <p:extLst>
      <p:ext uri="{BB962C8B-B14F-4D97-AF65-F5344CB8AC3E}">
        <p14:creationId xmlns:p14="http://schemas.microsoft.com/office/powerpoint/2010/main" val="35584320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记得加引用</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15</a:t>
            </a:fld>
            <a:endParaRPr lang="zh-CN" altLang="en-US"/>
          </a:p>
        </p:txBody>
      </p:sp>
    </p:spTree>
    <p:extLst>
      <p:ext uri="{BB962C8B-B14F-4D97-AF65-F5344CB8AC3E}">
        <p14:creationId xmlns:p14="http://schemas.microsoft.com/office/powerpoint/2010/main" val="1824976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最优方向只能是强度向量存在的方向，我们在后续的方法中会进行改进。</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21</a:t>
            </a:fld>
            <a:endParaRPr lang="zh-CN" altLang="en-US"/>
          </a:p>
        </p:txBody>
      </p:sp>
    </p:spTree>
    <p:extLst>
      <p:ext uri="{BB962C8B-B14F-4D97-AF65-F5344CB8AC3E}">
        <p14:creationId xmlns:p14="http://schemas.microsoft.com/office/powerpoint/2010/main" val="1414223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K-means</a:t>
            </a:r>
            <a:r>
              <a:rPr lang="zh-CN" altLang="en-US" dirty="0"/>
              <a:t>，</a:t>
            </a:r>
            <a:r>
              <a:rPr lang="en-US" altLang="zh-CN" dirty="0"/>
              <a:t>FCM</a:t>
            </a:r>
            <a:r>
              <a:rPr lang="zh-CN" altLang="en-US" dirty="0"/>
              <a:t>等需要簇的数目；</a:t>
            </a:r>
            <a:r>
              <a:rPr lang="en-US" altLang="zh-CN" dirty="0"/>
              <a:t>adaptive k-means</a:t>
            </a:r>
            <a:r>
              <a:rPr lang="zh-CN" altLang="en-US" dirty="0"/>
              <a:t>以及基于密度的聚类。补充异常值前的图。</a:t>
            </a:r>
          </a:p>
        </p:txBody>
      </p:sp>
      <p:sp>
        <p:nvSpPr>
          <p:cNvPr id="4" name="灯片编号占位符 3"/>
          <p:cNvSpPr>
            <a:spLocks noGrp="1"/>
          </p:cNvSpPr>
          <p:nvPr>
            <p:ph type="sldNum" sz="quarter" idx="5"/>
          </p:nvPr>
        </p:nvSpPr>
        <p:spPr/>
        <p:txBody>
          <a:bodyPr/>
          <a:lstStyle/>
          <a:p>
            <a:fld id="{9C585A0F-8DA4-42E7-B738-85CCCB5952A1}" type="slidenum">
              <a:rPr lang="zh-CN" altLang="en-US" smtClean="0"/>
              <a:t>23</a:t>
            </a:fld>
            <a:endParaRPr lang="zh-CN" altLang="en-US"/>
          </a:p>
        </p:txBody>
      </p:sp>
    </p:spTree>
    <p:extLst>
      <p:ext uri="{BB962C8B-B14F-4D97-AF65-F5344CB8AC3E}">
        <p14:creationId xmlns:p14="http://schemas.microsoft.com/office/powerpoint/2010/main" val="3054422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C585A0F-8DA4-42E7-B738-85CCCB5952A1}" type="slidenum">
              <a:rPr lang="zh-CN" altLang="en-US" smtClean="0"/>
              <a:t>31</a:t>
            </a:fld>
            <a:endParaRPr lang="zh-CN" altLang="en-US"/>
          </a:p>
        </p:txBody>
      </p:sp>
    </p:spTree>
    <p:extLst>
      <p:ext uri="{BB962C8B-B14F-4D97-AF65-F5344CB8AC3E}">
        <p14:creationId xmlns:p14="http://schemas.microsoft.com/office/powerpoint/2010/main" val="21572917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dirty="0"/>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p:txBody>
          <a:bodyPr/>
          <a:lstStyle/>
          <a:p>
            <a:fld id="{7B2DF49F-4AF9-46C1-B177-18E6BA633DFF}" type="datetime1">
              <a:rPr lang="zh-CN" altLang="en-US" smtClean="0">
                <a:solidFill>
                  <a:prstClr val="black">
                    <a:tint val="75000"/>
                  </a:prstClr>
                </a:solidFill>
              </a:rPr>
              <a:t>2022/5/19</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dirty="0">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327805" y="103404"/>
            <a:ext cx="8670146" cy="628424"/>
          </a:xfrm>
          <a:noFill/>
        </p:spPr>
        <p:txBody>
          <a:bodyPr/>
          <a:lstStyle>
            <a:lvl1pPr marL="0" indent="0">
              <a:buFontTx/>
              <a:buNone/>
              <a:defRPr u="none">
                <a:solidFill>
                  <a:schemeClr val="bg1"/>
                </a:solidFill>
              </a:defRPr>
            </a:lvl1pPr>
          </a:lstStyle>
          <a:p>
            <a:r>
              <a:rPr lang="zh-CN" altLang="en-US" dirty="0"/>
              <a:t>单击此处编辑母版标题样式</a:t>
            </a:r>
            <a:endParaRPr lang="en-US" dirty="0"/>
          </a:p>
        </p:txBody>
      </p:sp>
      <p:sp>
        <p:nvSpPr>
          <p:cNvPr id="3" name="Content Placeholder 2"/>
          <p:cNvSpPr>
            <a:spLocks noGrp="1"/>
          </p:cNvSpPr>
          <p:nvPr>
            <p:ph idx="1"/>
          </p:nvPr>
        </p:nvSpPr>
        <p:spPr>
          <a:xfrm>
            <a:off x="838200" y="1368420"/>
            <a:ext cx="10515600" cy="4351338"/>
          </a:xfrm>
        </p:spPr>
        <p:txBody>
          <a:bodyPr/>
          <a:lstStyle>
            <a:lvl1pPr>
              <a:defRPr b="1">
                <a:latin typeface="+mn-ea"/>
                <a:ea typeface="+mn-ea"/>
              </a:defRPr>
            </a:lvl1pPr>
            <a:lvl2pPr>
              <a:defRPr b="1">
                <a:latin typeface="+mn-ea"/>
                <a:ea typeface="+mn-ea"/>
              </a:defRPr>
            </a:lvl2pPr>
            <a:lvl3pPr>
              <a:defRPr b="1">
                <a:latin typeface="+mn-ea"/>
                <a:ea typeface="+mn-ea"/>
              </a:defRPr>
            </a:lvl3pPr>
            <a:lvl4pPr>
              <a:defRPr b="1">
                <a:latin typeface="+mn-ea"/>
                <a:ea typeface="+mn-ea"/>
              </a:defRPr>
            </a:lvl4pPr>
            <a:lvl5pPr>
              <a:defRPr b="1">
                <a:latin typeface="+mn-ea"/>
                <a:ea typeface="+mn-ea"/>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p>
            <a:fld id="{EA1B4E65-7305-47A0-83F7-A5297BE28C77}" type="datetime1">
              <a:rPr lang="zh-CN" altLang="en-US" smtClean="0">
                <a:solidFill>
                  <a:prstClr val="black">
                    <a:tint val="75000"/>
                  </a:prstClr>
                </a:solidFill>
              </a:rPr>
              <a:t>2022/5/19</a:t>
            </a:fld>
            <a:endParaRPr lang="zh-CN" alt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a:xfrm>
            <a:off x="8997950" y="6183467"/>
            <a:ext cx="2743200" cy="365125"/>
          </a:xfrm>
        </p:spPr>
        <p:txBody>
          <a:bodyPr/>
          <a:lstStyle>
            <a:lvl1pPr>
              <a:defRPr sz="1400" b="1">
                <a:solidFill>
                  <a:schemeClr val="bg1">
                    <a:lumMod val="50000"/>
                  </a:schemeClr>
                </a:solidFill>
              </a:defRPr>
            </a:lvl1pPr>
          </a:lstStyle>
          <a:p>
            <a:fld id="{48F63A3B-78C7-47BE-AE5E-E10140E04643}" type="slidenum">
              <a:rPr lang="en-US" smtClean="0"/>
              <a:pPr/>
              <a:t>‹#›</a:t>
            </a:fld>
            <a:r>
              <a:rPr lang="en-US" dirty="0"/>
              <a:t>/50</a:t>
            </a:r>
          </a:p>
        </p:txBody>
      </p:sp>
      <p:pic>
        <p:nvPicPr>
          <p:cNvPr id="7" name="图片 6">
            <a:extLst>
              <a:ext uri="{FF2B5EF4-FFF2-40B4-BE49-F238E27FC236}">
                <a16:creationId xmlns:a16="http://schemas.microsoft.com/office/drawing/2014/main" id="{651C7177-406A-4D8E-9DD6-B47D3A2DD22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214838" y="57384"/>
            <a:ext cx="2648691" cy="712576"/>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图片背景">
    <p:bg>
      <p:bgRef idx="1003">
        <a:schemeClr val="bg2"/>
      </p:bgRef>
    </p:bg>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3686458" y="6492875"/>
            <a:ext cx="1368143" cy="365125"/>
          </a:xfrm>
          <a:noFill/>
        </p:spPr>
        <p:txBody>
          <a:bodyPr/>
          <a:lstStyle>
            <a:lvl1pPr>
              <a:defRPr>
                <a:solidFill>
                  <a:schemeClr val="tx1"/>
                </a:solidFill>
              </a:defRPr>
            </a:lvl1pPr>
          </a:lstStyle>
          <a:p>
            <a:fld id="{25801AFA-B3E9-4BAE-9F70-D18A3885F71C}" type="datetime1">
              <a:rPr lang="zh-CN" altLang="en-US" smtClean="0">
                <a:solidFill>
                  <a:prstClr val="white"/>
                </a:solidFill>
              </a:rPr>
              <a:t>2022/5/19</a:t>
            </a:fld>
            <a:endParaRPr lang="zh-CN" altLang="en-US" dirty="0">
              <a:solidFill>
                <a:prstClr val="white"/>
              </a:solidFill>
            </a:endParaRPr>
          </a:p>
        </p:txBody>
      </p:sp>
      <p:sp>
        <p:nvSpPr>
          <p:cNvPr id="4" name="页脚占位符 3"/>
          <p:cNvSpPr>
            <a:spLocks noGrp="1"/>
          </p:cNvSpPr>
          <p:nvPr>
            <p:ph type="ftr" sz="quarter" idx="11"/>
          </p:nvPr>
        </p:nvSpPr>
        <p:spPr>
          <a:xfrm>
            <a:off x="5054600" y="6492876"/>
            <a:ext cx="3813176" cy="365125"/>
          </a:xfrm>
          <a:noFill/>
        </p:spPr>
        <p:txBody>
          <a:bodyPr/>
          <a:lstStyle>
            <a:lvl1pPr>
              <a:defRPr>
                <a:solidFill>
                  <a:schemeClr val="tx1"/>
                </a:solidFill>
              </a:defRPr>
            </a:lvl1pPr>
          </a:lstStyle>
          <a:p>
            <a:endParaRPr lang="zh-CN" altLang="en-US" dirty="0">
              <a:solidFill>
                <a:prstClr val="white"/>
              </a:solidFill>
            </a:endParaRPr>
          </a:p>
        </p:txBody>
      </p:sp>
      <p:sp>
        <p:nvSpPr>
          <p:cNvPr id="5" name="灯片编号占位符 4"/>
          <p:cNvSpPr>
            <a:spLocks noGrp="1"/>
          </p:cNvSpPr>
          <p:nvPr>
            <p:ph type="sldNum" sz="quarter" idx="12"/>
          </p:nvPr>
        </p:nvSpPr>
        <p:spPr>
          <a:xfrm>
            <a:off x="8867775" y="6492874"/>
            <a:ext cx="593724" cy="365125"/>
          </a:xfrm>
          <a:prstGeom prst="rect">
            <a:avLst/>
          </a:prstGeom>
          <a:noFill/>
        </p:spPr>
        <p:txBody>
          <a:bodyPr/>
          <a:lstStyle>
            <a:lvl1pPr>
              <a:defRPr>
                <a:solidFill>
                  <a:schemeClr val="tx1"/>
                </a:solidFill>
              </a:defRPr>
            </a:lvl1pPr>
          </a:lstStyle>
          <a:p>
            <a:fld id="{B074D590-72EB-4040-88D9-48621268911B}" type="slidenum">
              <a:rPr lang="zh-CN" altLang="en-US" smtClean="0">
                <a:solidFill>
                  <a:prstClr val="white"/>
                </a:solidFill>
              </a:rPr>
              <a:t>‹#›</a:t>
            </a:fld>
            <a:endParaRPr lang="zh-CN" altLang="en-US" dirty="0">
              <a:solidFill>
                <a:prstClr val="white"/>
              </a:solidFill>
            </a:endParaRPr>
          </a:p>
        </p:txBody>
      </p:sp>
      <p:pic>
        <p:nvPicPr>
          <p:cNvPr id="8" name="图片 7"/>
          <p:cNvPicPr>
            <a:picLocks noChangeAspect="1"/>
          </p:cNvPicPr>
          <p:nvPr userDrawn="1"/>
        </p:nvPicPr>
        <p:blipFill rotWithShape="1">
          <a:blip r:embed="rId2" cstate="email"/>
          <a:srcRect r="313"/>
          <a:stretch>
            <a:fillRect/>
          </a:stretch>
        </p:blipFill>
        <p:spPr>
          <a:xfrm>
            <a:off x="0" y="5518800"/>
            <a:ext cx="12192000" cy="1348727"/>
          </a:xfrm>
          <a:prstGeom prst="rect">
            <a:avLst/>
          </a:prstGeom>
        </p:spPr>
      </p:pic>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2" y="103404"/>
            <a:ext cx="10515600" cy="618744"/>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838200" y="1368420"/>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a:fld id="{B0690435-B20C-4F4D-86AF-09136A7604A6}" type="datetime1">
              <a:rPr lang="zh-CN" altLang="en-US" smtClean="0">
                <a:solidFill>
                  <a:prstClr val="black">
                    <a:tint val="75000"/>
                  </a:prstClr>
                </a:solidFill>
              </a:rPr>
              <a:t>2022/5/19</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a:endParaRPr lang="zh-CN" altLang="en-US" dirty="0">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a:fld id="{48F63A3B-78C7-47BE-AE5E-E10140E04643}" type="slidenum">
              <a:rPr lang="en-US" smtClean="0">
                <a:solidFill>
                  <a:prstClr val="black">
                    <a:tint val="75000"/>
                  </a:prstClr>
                </a:solidFill>
              </a:rPr>
              <a:pPr defTabSz="457200"/>
              <a:t>‹#›</a:t>
            </a:fld>
            <a:endParaRPr lang="en-US" dirty="0">
              <a:solidFill>
                <a:prstClr val="black">
                  <a:tint val="75000"/>
                </a:prstClr>
              </a:solidFill>
            </a:endParaRPr>
          </a:p>
        </p:txBody>
      </p:sp>
      <p:pic>
        <p:nvPicPr>
          <p:cNvPr id="8" name="图片 7"/>
          <p:cNvPicPr>
            <a:picLocks noChangeAspect="1"/>
          </p:cNvPicPr>
          <p:nvPr userDrawn="1"/>
        </p:nvPicPr>
        <p:blipFill rotWithShape="1">
          <a:blip r:embed="rId5" cstate="email"/>
          <a:srcRect r="416"/>
          <a:stretch>
            <a:fillRect/>
          </a:stretch>
        </p:blipFill>
        <p:spPr>
          <a:xfrm>
            <a:off x="0" y="5538051"/>
            <a:ext cx="12192000" cy="1319949"/>
          </a:xfrm>
          <a:prstGeom prst="rect">
            <a:avLst/>
          </a:prstGeom>
        </p:spPr>
      </p:pic>
      <p:sp>
        <p:nvSpPr>
          <p:cNvPr id="11" name="矩形 10"/>
          <p:cNvSpPr/>
          <p:nvPr userDrawn="1"/>
        </p:nvSpPr>
        <p:spPr>
          <a:xfrm>
            <a:off x="152402" y="419548"/>
            <a:ext cx="202600" cy="204396"/>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a:solidFill>
                <a:prstClr val="white"/>
              </a:solidFill>
            </a:endParaRPr>
          </a:p>
        </p:txBody>
      </p:sp>
      <p:sp>
        <p:nvSpPr>
          <p:cNvPr id="12" name="矩形 11"/>
          <p:cNvSpPr/>
          <p:nvPr userDrawn="1"/>
        </p:nvSpPr>
        <p:spPr>
          <a:xfrm>
            <a:off x="152402" y="174913"/>
            <a:ext cx="202600" cy="2043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a:solidFill>
                <a:prstClr val="white"/>
              </a:solidFill>
            </a:endParaRPr>
          </a:p>
        </p:txBody>
      </p:sp>
      <p:sp>
        <p:nvSpPr>
          <p:cNvPr id="13" name="矩形 12"/>
          <p:cNvSpPr/>
          <p:nvPr userDrawn="1"/>
        </p:nvSpPr>
        <p:spPr>
          <a:xfrm>
            <a:off x="25105" y="297231"/>
            <a:ext cx="202600" cy="20439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a:solidFill>
                <a:prstClr val="white"/>
              </a:solidFill>
            </a:endParaRPr>
          </a:p>
        </p:txBody>
      </p:sp>
      <p:pic>
        <p:nvPicPr>
          <p:cNvPr id="16" name="图片 15">
            <a:extLst>
              <a:ext uri="{FF2B5EF4-FFF2-40B4-BE49-F238E27FC236}">
                <a16:creationId xmlns:a16="http://schemas.microsoft.com/office/drawing/2014/main" id="{0FA34186-CE3B-43A7-9520-41396A52FDBA}"/>
              </a:ext>
            </a:extLst>
          </p:cNvPr>
          <p:cNvPicPr>
            <a:picLocks noChangeAspect="1"/>
          </p:cNvPicPr>
          <p:nvPr userDrawn="1"/>
        </p:nvPicPr>
        <p:blipFill rotWithShape="1">
          <a:blip r:embed="rId6" cstate="email">
            <a:duotone>
              <a:srgbClr val="A40006">
                <a:shade val="45000"/>
                <a:satMod val="135000"/>
              </a:srgbClr>
              <a:prstClr val="white"/>
            </a:duotone>
            <a:extLst>
              <a:ext uri="{28A0092B-C50C-407E-A947-70E740481C1C}">
                <a14:useLocalDpi xmlns:a14="http://schemas.microsoft.com/office/drawing/2010/main"/>
              </a:ext>
            </a:extLst>
          </a:blip>
          <a:srcRect t="1212" b="86725"/>
          <a:stretch/>
        </p:blipFill>
        <p:spPr>
          <a:xfrm>
            <a:off x="0" y="-14242"/>
            <a:ext cx="12192000" cy="827342"/>
          </a:xfrm>
          <a:prstGeom prst="rect">
            <a:avLst/>
          </a:prstGeom>
        </p:spPr>
      </p:pic>
      <p:pic>
        <p:nvPicPr>
          <p:cNvPr id="21" name="图片 20">
            <a:extLst>
              <a:ext uri="{FF2B5EF4-FFF2-40B4-BE49-F238E27FC236}">
                <a16:creationId xmlns:a16="http://schemas.microsoft.com/office/drawing/2014/main" id="{864525BF-A934-4D86-81AC-B85B2B579919}"/>
              </a:ext>
            </a:extLst>
          </p:cNvPr>
          <p:cNvPicPr>
            <a:picLocks noChangeAspect="1"/>
          </p:cNvPicPr>
          <p:nvPr userDrawn="1"/>
        </p:nvPicPr>
        <p:blipFill>
          <a:blip r:embed="rId7" cstate="email">
            <a:extLst>
              <a:ext uri="{28A0092B-C50C-407E-A947-70E740481C1C}">
                <a14:useLocalDpi xmlns:a14="http://schemas.microsoft.com/office/drawing/2010/main"/>
              </a:ext>
            </a:extLst>
          </a:blip>
          <a:stretch>
            <a:fillRect/>
          </a:stretch>
        </p:blipFill>
        <p:spPr>
          <a:xfrm>
            <a:off x="9214838" y="57384"/>
            <a:ext cx="2648691" cy="712576"/>
          </a:xfrm>
          <a:prstGeom prst="rect">
            <a:avLst/>
          </a:prstGeom>
        </p:spPr>
      </p:pic>
    </p:spTree>
  </p:cSld>
  <p:clrMap bg1="lt1" tx1="dk1" bg2="lt2" tx2="dk2" accent1="accent1" accent2="accent2" accent3="accent3" accent4="accent4" accent5="accent5" accent6="accent6" hlink="hlink" folHlink="folHlink"/>
  <p:sldLayoutIdLst>
    <p:sldLayoutId id="2147483664" r:id="rId1"/>
    <p:sldLayoutId id="2147483665" r:id="rId2"/>
    <p:sldLayoutId id="2147483675" r:id="rId3"/>
  </p:sldLayoutIdLst>
  <p:hf hdr="0" ftr="0" dt="0"/>
  <p:txStyles>
    <p:titleStyle>
      <a:lvl1pPr marL="457200" indent="-457200" algn="l" defTabSz="914400" rtl="0" eaLnBrk="1" latinLnBrk="0" hangingPunct="1">
        <a:lnSpc>
          <a:spcPct val="90000"/>
        </a:lnSpc>
        <a:spcBef>
          <a:spcPct val="0"/>
        </a:spcBef>
        <a:buFont typeface="Wingdings" panose="05000000000000000000" pitchFamily="2" charset="2"/>
        <a:buChar char="n"/>
        <a:defRPr sz="3600" b="1" u="sng" kern="1200">
          <a:solidFill>
            <a:srgbClr val="C00000"/>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b="1"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b="1"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b="1"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9.wmf"/><Relationship Id="rId3" Type="http://schemas.openxmlformats.org/officeDocument/2006/relationships/oleObject" Target="../embeddings/oleObject9.bin"/><Relationship Id="rId7" Type="http://schemas.openxmlformats.org/officeDocument/2006/relationships/oleObject" Target="../embeddings/oleObject11.bin"/><Relationship Id="rId12" Type="http://schemas.openxmlformats.org/officeDocument/2006/relationships/image" Target="../media/image31.wmf"/><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28.wmf"/><Relationship Id="rId11" Type="http://schemas.openxmlformats.org/officeDocument/2006/relationships/oleObject" Target="../embeddings/oleObject13.bin"/><Relationship Id="rId5" Type="http://schemas.openxmlformats.org/officeDocument/2006/relationships/oleObject" Target="../embeddings/oleObject10.bin"/><Relationship Id="rId10" Type="http://schemas.openxmlformats.org/officeDocument/2006/relationships/image" Target="../media/image30.wmf"/><Relationship Id="rId4" Type="http://schemas.openxmlformats.org/officeDocument/2006/relationships/image" Target="../media/image27.wmf"/><Relationship Id="rId9" Type="http://schemas.openxmlformats.org/officeDocument/2006/relationships/oleObject" Target="../embeddings/oleObject12.bin"/></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8" Type="http://schemas.openxmlformats.org/officeDocument/2006/relationships/image" Target="../media/image35.wmf"/><Relationship Id="rId3" Type="http://schemas.openxmlformats.org/officeDocument/2006/relationships/notesSlide" Target="../notesSlides/notesSlide4.xml"/><Relationship Id="rId7" Type="http://schemas.openxmlformats.org/officeDocument/2006/relationships/oleObject" Target="../embeddings/oleObject15.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34.wmf"/><Relationship Id="rId5" Type="http://schemas.openxmlformats.org/officeDocument/2006/relationships/oleObject" Target="../embeddings/oleObject14.bin"/><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18.bin"/><Relationship Id="rId13" Type="http://schemas.openxmlformats.org/officeDocument/2006/relationships/image" Target="../media/image41.wmf"/><Relationship Id="rId18" Type="http://schemas.openxmlformats.org/officeDocument/2006/relationships/oleObject" Target="../embeddings/oleObject23.bin"/><Relationship Id="rId3" Type="http://schemas.openxmlformats.org/officeDocument/2006/relationships/notesSlide" Target="../notesSlides/notesSlide5.xml"/><Relationship Id="rId7" Type="http://schemas.openxmlformats.org/officeDocument/2006/relationships/image" Target="../media/image38.wmf"/><Relationship Id="rId12" Type="http://schemas.openxmlformats.org/officeDocument/2006/relationships/oleObject" Target="../embeddings/oleObject20.bin"/><Relationship Id="rId17" Type="http://schemas.openxmlformats.org/officeDocument/2006/relationships/image" Target="../media/image43.wmf"/><Relationship Id="rId2" Type="http://schemas.openxmlformats.org/officeDocument/2006/relationships/slideLayout" Target="../slideLayouts/slideLayout2.xml"/><Relationship Id="rId16" Type="http://schemas.openxmlformats.org/officeDocument/2006/relationships/oleObject" Target="../embeddings/oleObject22.bin"/><Relationship Id="rId1" Type="http://schemas.openxmlformats.org/officeDocument/2006/relationships/vmlDrawing" Target="../drawings/vmlDrawing5.vml"/><Relationship Id="rId6" Type="http://schemas.openxmlformats.org/officeDocument/2006/relationships/oleObject" Target="../embeddings/oleObject17.bin"/><Relationship Id="rId11" Type="http://schemas.openxmlformats.org/officeDocument/2006/relationships/image" Target="../media/image40.wmf"/><Relationship Id="rId5" Type="http://schemas.openxmlformats.org/officeDocument/2006/relationships/image" Target="../media/image37.wmf"/><Relationship Id="rId15" Type="http://schemas.openxmlformats.org/officeDocument/2006/relationships/image" Target="../media/image42.wmf"/><Relationship Id="rId10" Type="http://schemas.openxmlformats.org/officeDocument/2006/relationships/oleObject" Target="../embeddings/oleObject19.bin"/><Relationship Id="rId19" Type="http://schemas.openxmlformats.org/officeDocument/2006/relationships/image" Target="../media/image44.wmf"/><Relationship Id="rId4" Type="http://schemas.openxmlformats.org/officeDocument/2006/relationships/oleObject" Target="../embeddings/oleObject16.bin"/><Relationship Id="rId9" Type="http://schemas.openxmlformats.org/officeDocument/2006/relationships/image" Target="../media/image39.wmf"/><Relationship Id="rId14" Type="http://schemas.openxmlformats.org/officeDocument/2006/relationships/oleObject" Target="../embeddings/oleObject21.bin"/></Relationships>
</file>

<file path=ppt/slides/_rels/slide15.xml.rels><?xml version="1.0" encoding="UTF-8" standalone="yes"?>
<Relationships xmlns="http://schemas.openxmlformats.org/package/2006/relationships"><Relationship Id="rId8" Type="http://schemas.openxmlformats.org/officeDocument/2006/relationships/image" Target="../media/image46.wmf"/><Relationship Id="rId13" Type="http://schemas.openxmlformats.org/officeDocument/2006/relationships/oleObject" Target="../embeddings/oleObject28.bin"/><Relationship Id="rId3" Type="http://schemas.openxmlformats.org/officeDocument/2006/relationships/notesSlide" Target="../notesSlides/notesSlide6.xml"/><Relationship Id="rId7" Type="http://schemas.openxmlformats.org/officeDocument/2006/relationships/oleObject" Target="../embeddings/oleObject25.bin"/><Relationship Id="rId12" Type="http://schemas.openxmlformats.org/officeDocument/2006/relationships/image" Target="../media/image48.wmf"/><Relationship Id="rId2" Type="http://schemas.openxmlformats.org/officeDocument/2006/relationships/slideLayout" Target="../slideLayouts/slideLayout2.xml"/><Relationship Id="rId16" Type="http://schemas.openxmlformats.org/officeDocument/2006/relationships/image" Target="../media/image50.wmf"/><Relationship Id="rId1" Type="http://schemas.openxmlformats.org/officeDocument/2006/relationships/vmlDrawing" Target="../drawings/vmlDrawing6.vml"/><Relationship Id="rId6" Type="http://schemas.openxmlformats.org/officeDocument/2006/relationships/image" Target="../media/image45.wmf"/><Relationship Id="rId11" Type="http://schemas.openxmlformats.org/officeDocument/2006/relationships/oleObject" Target="../embeddings/oleObject27.bin"/><Relationship Id="rId5" Type="http://schemas.openxmlformats.org/officeDocument/2006/relationships/oleObject" Target="../embeddings/oleObject24.bin"/><Relationship Id="rId15" Type="http://schemas.openxmlformats.org/officeDocument/2006/relationships/oleObject" Target="../embeddings/oleObject29.bin"/><Relationship Id="rId10" Type="http://schemas.openxmlformats.org/officeDocument/2006/relationships/image" Target="../media/image47.wmf"/><Relationship Id="rId4" Type="http://schemas.openxmlformats.org/officeDocument/2006/relationships/image" Target="../media/image51.png"/><Relationship Id="rId9" Type="http://schemas.openxmlformats.org/officeDocument/2006/relationships/oleObject" Target="../embeddings/oleObject26.bin"/><Relationship Id="rId14" Type="http://schemas.openxmlformats.org/officeDocument/2006/relationships/image" Target="../media/image49.w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54.wmf"/><Relationship Id="rId3" Type="http://schemas.openxmlformats.org/officeDocument/2006/relationships/oleObject" Target="../embeddings/oleObject30.bin"/><Relationship Id="rId7" Type="http://schemas.openxmlformats.org/officeDocument/2006/relationships/oleObject" Target="../embeddings/oleObject32.bin"/><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image" Target="../media/image34.wmf"/><Relationship Id="rId11" Type="http://schemas.openxmlformats.org/officeDocument/2006/relationships/image" Target="../media/image56.png"/><Relationship Id="rId5" Type="http://schemas.openxmlformats.org/officeDocument/2006/relationships/oleObject" Target="../embeddings/oleObject31.bin"/><Relationship Id="rId10" Type="http://schemas.openxmlformats.org/officeDocument/2006/relationships/image" Target="../media/image55.wmf"/><Relationship Id="rId4" Type="http://schemas.openxmlformats.org/officeDocument/2006/relationships/image" Target="../media/image53.wmf"/><Relationship Id="rId9" Type="http://schemas.openxmlformats.org/officeDocument/2006/relationships/oleObject" Target="../embeddings/oleObject33.bin"/></Relationships>
</file>

<file path=ppt/slides/_rels/slide1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oleObject" Target="../embeddings/oleObject36.bin"/><Relationship Id="rId3" Type="http://schemas.openxmlformats.org/officeDocument/2006/relationships/image" Target="../media/image63.png"/><Relationship Id="rId7" Type="http://schemas.openxmlformats.org/officeDocument/2006/relationships/image" Target="../media/image61.wmf"/><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oleObject" Target="../embeddings/oleObject35.bin"/><Relationship Id="rId11" Type="http://schemas.openxmlformats.org/officeDocument/2006/relationships/image" Target="../media/image34.wmf"/><Relationship Id="rId5" Type="http://schemas.openxmlformats.org/officeDocument/2006/relationships/image" Target="../media/image60.wmf"/><Relationship Id="rId10" Type="http://schemas.openxmlformats.org/officeDocument/2006/relationships/oleObject" Target="../embeddings/oleObject37.bin"/><Relationship Id="rId4" Type="http://schemas.openxmlformats.org/officeDocument/2006/relationships/oleObject" Target="../embeddings/oleObject34.bin"/><Relationship Id="rId9" Type="http://schemas.openxmlformats.org/officeDocument/2006/relationships/image" Target="../media/image62.wmf"/></Relationships>
</file>

<file path=ppt/slides/_rels/slide21.xml.rels><?xml version="1.0" encoding="UTF-8" standalone="yes"?>
<Relationships xmlns="http://schemas.openxmlformats.org/package/2006/relationships"><Relationship Id="rId8" Type="http://schemas.openxmlformats.org/officeDocument/2006/relationships/oleObject" Target="../embeddings/oleObject40.bin"/><Relationship Id="rId3" Type="http://schemas.openxmlformats.org/officeDocument/2006/relationships/notesSlide" Target="../notesSlides/notesSlide7.xml"/><Relationship Id="rId7" Type="http://schemas.openxmlformats.org/officeDocument/2006/relationships/image" Target="../media/image34.wmf"/><Relationship Id="rId12" Type="http://schemas.openxmlformats.org/officeDocument/2006/relationships/image" Target="../media/image67.png"/><Relationship Id="rId2" Type="http://schemas.openxmlformats.org/officeDocument/2006/relationships/slideLayout" Target="../slideLayouts/slideLayout2.xml"/><Relationship Id="rId1" Type="http://schemas.openxmlformats.org/officeDocument/2006/relationships/vmlDrawing" Target="../drawings/vmlDrawing9.vml"/><Relationship Id="rId6" Type="http://schemas.openxmlformats.org/officeDocument/2006/relationships/oleObject" Target="../embeddings/oleObject39.bin"/><Relationship Id="rId11" Type="http://schemas.openxmlformats.org/officeDocument/2006/relationships/image" Target="../media/image66.wmf"/><Relationship Id="rId5" Type="http://schemas.openxmlformats.org/officeDocument/2006/relationships/image" Target="../media/image64.wmf"/><Relationship Id="rId10" Type="http://schemas.openxmlformats.org/officeDocument/2006/relationships/oleObject" Target="../embeddings/oleObject41.bin"/><Relationship Id="rId4" Type="http://schemas.openxmlformats.org/officeDocument/2006/relationships/oleObject" Target="../embeddings/oleObject38.bin"/><Relationship Id="rId9" Type="http://schemas.openxmlformats.org/officeDocument/2006/relationships/image" Target="../media/image65.wmf"/></Relationships>
</file>

<file path=ppt/slides/_rels/slide22.xml.rels><?xml version="1.0" encoding="UTF-8" standalone="yes"?>
<Relationships xmlns="http://schemas.openxmlformats.org/package/2006/relationships"><Relationship Id="rId8" Type="http://schemas.openxmlformats.org/officeDocument/2006/relationships/oleObject" Target="../embeddings/oleObject44.bin"/><Relationship Id="rId3" Type="http://schemas.openxmlformats.org/officeDocument/2006/relationships/image" Target="../media/image72.png"/><Relationship Id="rId7" Type="http://schemas.openxmlformats.org/officeDocument/2006/relationships/image" Target="../media/image69.wmf"/><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oleObject" Target="../embeddings/oleObject43.bin"/><Relationship Id="rId11" Type="http://schemas.openxmlformats.org/officeDocument/2006/relationships/image" Target="../media/image71.wmf"/><Relationship Id="rId5" Type="http://schemas.openxmlformats.org/officeDocument/2006/relationships/image" Target="../media/image68.wmf"/><Relationship Id="rId10" Type="http://schemas.openxmlformats.org/officeDocument/2006/relationships/oleObject" Target="../embeddings/oleObject45.bin"/><Relationship Id="rId4" Type="http://schemas.openxmlformats.org/officeDocument/2006/relationships/oleObject" Target="../embeddings/oleObject42.bin"/><Relationship Id="rId9" Type="http://schemas.openxmlformats.org/officeDocument/2006/relationships/image" Target="../media/image70.wmf"/></Relationships>
</file>

<file path=ppt/slides/_rels/slide23.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74.png"/></Relationships>
</file>

<file path=ppt/slides/_rels/slide24.xml.rels><?xml version="1.0" encoding="UTF-8" standalone="yes"?>
<Relationships xmlns="http://schemas.openxmlformats.org/package/2006/relationships"><Relationship Id="rId8" Type="http://schemas.openxmlformats.org/officeDocument/2006/relationships/image" Target="../media/image77.wmf"/><Relationship Id="rId13" Type="http://schemas.openxmlformats.org/officeDocument/2006/relationships/image" Target="../media/image80.png"/><Relationship Id="rId3" Type="http://schemas.openxmlformats.org/officeDocument/2006/relationships/oleObject" Target="../embeddings/oleObject46.bin"/><Relationship Id="rId7" Type="http://schemas.openxmlformats.org/officeDocument/2006/relationships/oleObject" Target="../embeddings/oleObject48.bin"/><Relationship Id="rId12" Type="http://schemas.openxmlformats.org/officeDocument/2006/relationships/image" Target="../media/image79.wmf"/><Relationship Id="rId2" Type="http://schemas.openxmlformats.org/officeDocument/2006/relationships/slideLayout" Target="../slideLayouts/slideLayout2.xml"/><Relationship Id="rId16" Type="http://schemas.openxmlformats.org/officeDocument/2006/relationships/image" Target="../media/image83.svg"/><Relationship Id="rId1" Type="http://schemas.openxmlformats.org/officeDocument/2006/relationships/vmlDrawing" Target="../drawings/vmlDrawing11.vml"/><Relationship Id="rId6" Type="http://schemas.openxmlformats.org/officeDocument/2006/relationships/image" Target="../media/image76.wmf"/><Relationship Id="rId11" Type="http://schemas.openxmlformats.org/officeDocument/2006/relationships/oleObject" Target="../embeddings/oleObject50.bin"/><Relationship Id="rId5" Type="http://schemas.openxmlformats.org/officeDocument/2006/relationships/oleObject" Target="../embeddings/oleObject47.bin"/><Relationship Id="rId15" Type="http://schemas.openxmlformats.org/officeDocument/2006/relationships/image" Target="../media/image82.png"/><Relationship Id="rId10" Type="http://schemas.openxmlformats.org/officeDocument/2006/relationships/image" Target="../media/image78.wmf"/><Relationship Id="rId4" Type="http://schemas.openxmlformats.org/officeDocument/2006/relationships/image" Target="../media/image75.wmf"/><Relationship Id="rId9" Type="http://schemas.openxmlformats.org/officeDocument/2006/relationships/oleObject" Target="../embeddings/oleObject49.bin"/><Relationship Id="rId14" Type="http://schemas.openxmlformats.org/officeDocument/2006/relationships/image" Target="../media/image81.svg"/></Relationships>
</file>

<file path=ppt/slides/_rels/slide25.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1.jpeg"/><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oleObject" Target="../embeddings/oleObject53.bin"/><Relationship Id="rId3" Type="http://schemas.openxmlformats.org/officeDocument/2006/relationships/notesSlide" Target="../notesSlides/notesSlide9.xml"/><Relationship Id="rId7" Type="http://schemas.openxmlformats.org/officeDocument/2006/relationships/image" Target="../media/image94.wmf"/><Relationship Id="rId2" Type="http://schemas.openxmlformats.org/officeDocument/2006/relationships/slideLayout" Target="../slideLayouts/slideLayout2.xml"/><Relationship Id="rId1" Type="http://schemas.openxmlformats.org/officeDocument/2006/relationships/vmlDrawing" Target="../drawings/vmlDrawing12.vml"/><Relationship Id="rId6" Type="http://schemas.openxmlformats.org/officeDocument/2006/relationships/oleObject" Target="../embeddings/oleObject52.bin"/><Relationship Id="rId11" Type="http://schemas.openxmlformats.org/officeDocument/2006/relationships/image" Target="../media/image96.wmf"/><Relationship Id="rId5" Type="http://schemas.openxmlformats.org/officeDocument/2006/relationships/image" Target="../media/image93.wmf"/><Relationship Id="rId10" Type="http://schemas.openxmlformats.org/officeDocument/2006/relationships/oleObject" Target="../embeddings/oleObject54.bin"/><Relationship Id="rId4" Type="http://schemas.openxmlformats.org/officeDocument/2006/relationships/oleObject" Target="../embeddings/oleObject51.bin"/><Relationship Id="rId9" Type="http://schemas.openxmlformats.org/officeDocument/2006/relationships/image" Target="../media/image95.wmf"/></Relationships>
</file>

<file path=ppt/slides/_rels/slide32.xml.rels><?xml version="1.0" encoding="UTF-8" standalone="yes"?>
<Relationships xmlns="http://schemas.openxmlformats.org/package/2006/relationships"><Relationship Id="rId8" Type="http://schemas.openxmlformats.org/officeDocument/2006/relationships/oleObject" Target="../embeddings/oleObject57.bin"/><Relationship Id="rId3" Type="http://schemas.openxmlformats.org/officeDocument/2006/relationships/image" Target="../media/image100.png"/><Relationship Id="rId7" Type="http://schemas.openxmlformats.org/officeDocument/2006/relationships/image" Target="../media/image98.wmf"/><Relationship Id="rId2" Type="http://schemas.openxmlformats.org/officeDocument/2006/relationships/slideLayout" Target="../slideLayouts/slideLayout2.xml"/><Relationship Id="rId1" Type="http://schemas.openxmlformats.org/officeDocument/2006/relationships/vmlDrawing" Target="../drawings/vmlDrawing13.vml"/><Relationship Id="rId6" Type="http://schemas.openxmlformats.org/officeDocument/2006/relationships/oleObject" Target="../embeddings/oleObject56.bin"/><Relationship Id="rId5" Type="http://schemas.openxmlformats.org/officeDocument/2006/relationships/image" Target="../media/image97.wmf"/><Relationship Id="rId4" Type="http://schemas.openxmlformats.org/officeDocument/2006/relationships/oleObject" Target="../embeddings/oleObject55.bin"/><Relationship Id="rId9" Type="http://schemas.openxmlformats.org/officeDocument/2006/relationships/image" Target="../media/image99.wmf"/></Relationships>
</file>

<file path=ppt/slides/_rels/slide33.xml.rels><?xml version="1.0" encoding="UTF-8" standalone="yes"?>
<Relationships xmlns="http://schemas.openxmlformats.org/package/2006/relationships"><Relationship Id="rId8" Type="http://schemas.openxmlformats.org/officeDocument/2006/relationships/oleObject" Target="../embeddings/oleObject60.bin"/><Relationship Id="rId13" Type="http://schemas.openxmlformats.org/officeDocument/2006/relationships/image" Target="../media/image105.emf"/><Relationship Id="rId18" Type="http://schemas.openxmlformats.org/officeDocument/2006/relationships/image" Target="../media/image108.png"/><Relationship Id="rId3" Type="http://schemas.openxmlformats.org/officeDocument/2006/relationships/notesSlide" Target="../notesSlides/notesSlide10.xml"/><Relationship Id="rId7" Type="http://schemas.openxmlformats.org/officeDocument/2006/relationships/image" Target="../media/image102.wmf"/><Relationship Id="rId12" Type="http://schemas.openxmlformats.org/officeDocument/2006/relationships/oleObject" Target="../embeddings/oleObject62.bin"/><Relationship Id="rId17" Type="http://schemas.openxmlformats.org/officeDocument/2006/relationships/image" Target="../media/image107.wmf"/><Relationship Id="rId2" Type="http://schemas.openxmlformats.org/officeDocument/2006/relationships/slideLayout" Target="../slideLayouts/slideLayout2.xml"/><Relationship Id="rId16" Type="http://schemas.openxmlformats.org/officeDocument/2006/relationships/oleObject" Target="../embeddings/oleObject64.bin"/><Relationship Id="rId1" Type="http://schemas.openxmlformats.org/officeDocument/2006/relationships/vmlDrawing" Target="../drawings/vmlDrawing14.vml"/><Relationship Id="rId6" Type="http://schemas.openxmlformats.org/officeDocument/2006/relationships/oleObject" Target="../embeddings/oleObject59.bin"/><Relationship Id="rId11" Type="http://schemas.openxmlformats.org/officeDocument/2006/relationships/image" Target="../media/image104.wmf"/><Relationship Id="rId5" Type="http://schemas.openxmlformats.org/officeDocument/2006/relationships/image" Target="../media/image101.wmf"/><Relationship Id="rId15" Type="http://schemas.openxmlformats.org/officeDocument/2006/relationships/image" Target="../media/image106.wmf"/><Relationship Id="rId10" Type="http://schemas.openxmlformats.org/officeDocument/2006/relationships/oleObject" Target="../embeddings/oleObject61.bin"/><Relationship Id="rId19" Type="http://schemas.openxmlformats.org/officeDocument/2006/relationships/image" Target="../media/image109.png"/><Relationship Id="rId4" Type="http://schemas.openxmlformats.org/officeDocument/2006/relationships/oleObject" Target="../embeddings/oleObject58.bin"/><Relationship Id="rId9" Type="http://schemas.openxmlformats.org/officeDocument/2006/relationships/image" Target="../media/image103.wmf"/><Relationship Id="rId14" Type="http://schemas.openxmlformats.org/officeDocument/2006/relationships/oleObject" Target="../embeddings/oleObject63.bin"/></Relationships>
</file>

<file path=ppt/slides/_rels/slide34.xml.rels><?xml version="1.0" encoding="UTF-8" standalone="yes"?>
<Relationships xmlns="http://schemas.openxmlformats.org/package/2006/relationships"><Relationship Id="rId8" Type="http://schemas.openxmlformats.org/officeDocument/2006/relationships/image" Target="../media/image111.wmf"/><Relationship Id="rId3" Type="http://schemas.openxmlformats.org/officeDocument/2006/relationships/notesSlide" Target="../notesSlides/notesSlide11.xml"/><Relationship Id="rId7" Type="http://schemas.openxmlformats.org/officeDocument/2006/relationships/oleObject" Target="../embeddings/oleObject66.bin"/><Relationship Id="rId2" Type="http://schemas.openxmlformats.org/officeDocument/2006/relationships/slideLayout" Target="../slideLayouts/slideLayout2.xml"/><Relationship Id="rId1" Type="http://schemas.openxmlformats.org/officeDocument/2006/relationships/vmlDrawing" Target="../drawings/vmlDrawing15.vml"/><Relationship Id="rId6" Type="http://schemas.openxmlformats.org/officeDocument/2006/relationships/image" Target="../media/image113.png"/><Relationship Id="rId11" Type="http://schemas.openxmlformats.org/officeDocument/2006/relationships/image" Target="../media/image114.png"/><Relationship Id="rId5" Type="http://schemas.openxmlformats.org/officeDocument/2006/relationships/image" Target="../media/image110.wmf"/><Relationship Id="rId10" Type="http://schemas.openxmlformats.org/officeDocument/2006/relationships/image" Target="../media/image112.wmf"/><Relationship Id="rId4" Type="http://schemas.openxmlformats.org/officeDocument/2006/relationships/oleObject" Target="../embeddings/oleObject65.bin"/><Relationship Id="rId9" Type="http://schemas.openxmlformats.org/officeDocument/2006/relationships/oleObject" Target="../embeddings/oleObject67.bin"/></Relationships>
</file>

<file path=ppt/slides/_rels/slide35.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slideLayout" Target="../slideLayouts/slideLayout2.xml"/><Relationship Id="rId4" Type="http://schemas.openxmlformats.org/officeDocument/2006/relationships/image" Target="../media/image117.png"/></Relationships>
</file>

<file path=ppt/slides/_rels/slide36.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12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81.svg"/><Relationship Id="rId2" Type="http://schemas.openxmlformats.org/officeDocument/2006/relationships/image" Target="../media/image80.png"/><Relationship Id="rId1" Type="http://schemas.openxmlformats.org/officeDocument/2006/relationships/slideLayout" Target="../slideLayouts/slideLayout2.xml"/><Relationship Id="rId5" Type="http://schemas.openxmlformats.org/officeDocument/2006/relationships/image" Target="../media/image83.svg"/><Relationship Id="rId4" Type="http://schemas.openxmlformats.org/officeDocument/2006/relationships/image" Target="../media/image82.png"/></Relationships>
</file>

<file path=ppt/slides/_rels/slide42.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125.png"/><Relationship Id="rId1" Type="http://schemas.openxmlformats.org/officeDocument/2006/relationships/slideLayout" Target="../slideLayouts/slideLayout2.xml"/><Relationship Id="rId6" Type="http://schemas.openxmlformats.org/officeDocument/2006/relationships/image" Target="../media/image128.png"/><Relationship Id="rId5" Type="http://schemas.openxmlformats.org/officeDocument/2006/relationships/image" Target="../media/image127.png"/><Relationship Id="rId4" Type="http://schemas.openxmlformats.org/officeDocument/2006/relationships/image" Target="../media/image32.png"/></Relationships>
</file>

<file path=ppt/slides/_rels/slide43.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34.wmf"/><Relationship Id="rId4" Type="http://schemas.openxmlformats.org/officeDocument/2006/relationships/oleObject" Target="../embeddings/oleObject68.bin"/></Relationships>
</file>

<file path=ppt/slides/_rels/slide44.xml.rels><?xml version="1.0" encoding="UTF-8" standalone="yes"?>
<Relationships xmlns="http://schemas.openxmlformats.org/package/2006/relationships"><Relationship Id="rId8" Type="http://schemas.openxmlformats.org/officeDocument/2006/relationships/image" Target="../media/image131.wmf"/><Relationship Id="rId13" Type="http://schemas.openxmlformats.org/officeDocument/2006/relationships/oleObject" Target="../embeddings/oleObject73.bin"/><Relationship Id="rId3" Type="http://schemas.openxmlformats.org/officeDocument/2006/relationships/notesSlide" Target="../notesSlides/notesSlide13.xml"/><Relationship Id="rId7" Type="http://schemas.openxmlformats.org/officeDocument/2006/relationships/oleObject" Target="../embeddings/oleObject70.bin"/><Relationship Id="rId12" Type="http://schemas.openxmlformats.org/officeDocument/2006/relationships/image" Target="../media/image133.wmf"/><Relationship Id="rId2" Type="http://schemas.openxmlformats.org/officeDocument/2006/relationships/slideLayout" Target="../slideLayouts/slideLayout2.xml"/><Relationship Id="rId16" Type="http://schemas.openxmlformats.org/officeDocument/2006/relationships/image" Target="../media/image135.wmf"/><Relationship Id="rId1" Type="http://schemas.openxmlformats.org/officeDocument/2006/relationships/vmlDrawing" Target="../drawings/vmlDrawing17.vml"/><Relationship Id="rId6" Type="http://schemas.openxmlformats.org/officeDocument/2006/relationships/image" Target="../media/image130.wmf"/><Relationship Id="rId11" Type="http://schemas.openxmlformats.org/officeDocument/2006/relationships/oleObject" Target="../embeddings/oleObject72.bin"/><Relationship Id="rId5" Type="http://schemas.openxmlformats.org/officeDocument/2006/relationships/oleObject" Target="../embeddings/oleObject69.bin"/><Relationship Id="rId15" Type="http://schemas.openxmlformats.org/officeDocument/2006/relationships/oleObject" Target="../embeddings/oleObject74.bin"/><Relationship Id="rId10" Type="http://schemas.openxmlformats.org/officeDocument/2006/relationships/image" Target="../media/image132.wmf"/><Relationship Id="rId4" Type="http://schemas.openxmlformats.org/officeDocument/2006/relationships/image" Target="../media/image136.png"/><Relationship Id="rId9" Type="http://schemas.openxmlformats.org/officeDocument/2006/relationships/oleObject" Target="../embeddings/oleObject71.bin"/><Relationship Id="rId14" Type="http://schemas.openxmlformats.org/officeDocument/2006/relationships/image" Target="../media/image134.wmf"/></Relationships>
</file>

<file path=ppt/slides/_rels/slide45.xml.rels><?xml version="1.0" encoding="UTF-8" standalone="yes"?>
<Relationships xmlns="http://schemas.openxmlformats.org/package/2006/relationships"><Relationship Id="rId8" Type="http://schemas.openxmlformats.org/officeDocument/2006/relationships/image" Target="../media/image138.wmf"/><Relationship Id="rId3" Type="http://schemas.openxmlformats.org/officeDocument/2006/relationships/notesSlide" Target="../notesSlides/notesSlide14.xml"/><Relationship Id="rId7" Type="http://schemas.openxmlformats.org/officeDocument/2006/relationships/oleObject" Target="../embeddings/oleObject76.bin"/><Relationship Id="rId2" Type="http://schemas.openxmlformats.org/officeDocument/2006/relationships/slideLayout" Target="../slideLayouts/slideLayout2.xml"/><Relationship Id="rId1" Type="http://schemas.openxmlformats.org/officeDocument/2006/relationships/vmlDrawing" Target="../drawings/vmlDrawing18.vml"/><Relationship Id="rId6" Type="http://schemas.openxmlformats.org/officeDocument/2006/relationships/image" Target="../media/image137.wmf"/><Relationship Id="rId5" Type="http://schemas.openxmlformats.org/officeDocument/2006/relationships/oleObject" Target="../embeddings/oleObject75.bin"/><Relationship Id="rId4" Type="http://schemas.openxmlformats.org/officeDocument/2006/relationships/image" Target="../media/image139.png"/></Relationships>
</file>

<file path=ppt/slides/_rels/slide46.xml.rels><?xml version="1.0" encoding="UTF-8" standalone="yes"?>
<Relationships xmlns="http://schemas.openxmlformats.org/package/2006/relationships"><Relationship Id="rId8" Type="http://schemas.openxmlformats.org/officeDocument/2006/relationships/oleObject" Target="../embeddings/oleObject78.bin"/><Relationship Id="rId13" Type="http://schemas.openxmlformats.org/officeDocument/2006/relationships/image" Target="../media/image143.wmf"/><Relationship Id="rId3" Type="http://schemas.openxmlformats.org/officeDocument/2006/relationships/notesSlide" Target="../notesSlides/notesSlide15.xml"/><Relationship Id="rId7" Type="http://schemas.openxmlformats.org/officeDocument/2006/relationships/image" Target="../media/image140.wmf"/><Relationship Id="rId12" Type="http://schemas.openxmlformats.org/officeDocument/2006/relationships/oleObject" Target="../embeddings/oleObject80.bin"/><Relationship Id="rId17" Type="http://schemas.openxmlformats.org/officeDocument/2006/relationships/image" Target="../media/image145.wmf"/><Relationship Id="rId2" Type="http://schemas.openxmlformats.org/officeDocument/2006/relationships/slideLayout" Target="../slideLayouts/slideLayout2.xml"/><Relationship Id="rId16" Type="http://schemas.openxmlformats.org/officeDocument/2006/relationships/oleObject" Target="../embeddings/oleObject82.bin"/><Relationship Id="rId1" Type="http://schemas.openxmlformats.org/officeDocument/2006/relationships/vmlDrawing" Target="../drawings/vmlDrawing19.vml"/><Relationship Id="rId6" Type="http://schemas.openxmlformats.org/officeDocument/2006/relationships/oleObject" Target="../embeddings/oleObject77.bin"/><Relationship Id="rId11" Type="http://schemas.openxmlformats.org/officeDocument/2006/relationships/image" Target="../media/image142.wmf"/><Relationship Id="rId5" Type="http://schemas.openxmlformats.org/officeDocument/2006/relationships/image" Target="../media/image147.png"/><Relationship Id="rId15" Type="http://schemas.openxmlformats.org/officeDocument/2006/relationships/image" Target="../media/image144.wmf"/><Relationship Id="rId10" Type="http://schemas.openxmlformats.org/officeDocument/2006/relationships/oleObject" Target="../embeddings/oleObject79.bin"/><Relationship Id="rId4" Type="http://schemas.openxmlformats.org/officeDocument/2006/relationships/image" Target="../media/image146.png"/><Relationship Id="rId9" Type="http://schemas.openxmlformats.org/officeDocument/2006/relationships/image" Target="../media/image141.wmf"/><Relationship Id="rId14" Type="http://schemas.openxmlformats.org/officeDocument/2006/relationships/oleObject" Target="../embeddings/oleObject81.bin"/></Relationships>
</file>

<file path=ppt/slides/_rels/slide47.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image" Target="../media/image148.png"/><Relationship Id="rId1" Type="http://schemas.openxmlformats.org/officeDocument/2006/relationships/slideLayout" Target="../slideLayouts/slideLayout2.xml"/><Relationship Id="rId4" Type="http://schemas.openxmlformats.org/officeDocument/2006/relationships/image" Target="../media/image150.png"/></Relationships>
</file>

<file path=ppt/slides/_rels/slide48.xml.rels><?xml version="1.0" encoding="UTF-8" standalone="yes"?>
<Relationships xmlns="http://schemas.openxmlformats.org/package/2006/relationships"><Relationship Id="rId3" Type="http://schemas.openxmlformats.org/officeDocument/2006/relationships/image" Target="../media/image152.png"/><Relationship Id="rId2" Type="http://schemas.openxmlformats.org/officeDocument/2006/relationships/image" Target="../media/image151.png"/><Relationship Id="rId1" Type="http://schemas.openxmlformats.org/officeDocument/2006/relationships/slideLayout" Target="../slideLayouts/slideLayout2.xml"/><Relationship Id="rId4" Type="http://schemas.openxmlformats.org/officeDocument/2006/relationships/image" Target="../media/image15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0.xml.rels><?xml version="1.0" encoding="UTF-8" standalone="yes"?>
<Relationships xmlns="http://schemas.openxmlformats.org/package/2006/relationships"><Relationship Id="rId2" Type="http://schemas.openxmlformats.org/officeDocument/2006/relationships/image" Target="../media/image154.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oleObject" Target="../embeddings/oleObject2.bin"/><Relationship Id="rId13" Type="http://schemas.openxmlformats.org/officeDocument/2006/relationships/image" Target="../media/image19.wmf"/><Relationship Id="rId18" Type="http://schemas.openxmlformats.org/officeDocument/2006/relationships/oleObject" Target="../embeddings/oleObject7.bin"/><Relationship Id="rId3" Type="http://schemas.openxmlformats.org/officeDocument/2006/relationships/notesSlide" Target="../notesSlides/notesSlide2.xml"/><Relationship Id="rId7" Type="http://schemas.openxmlformats.org/officeDocument/2006/relationships/image" Target="../media/image24.png"/><Relationship Id="rId12" Type="http://schemas.openxmlformats.org/officeDocument/2006/relationships/oleObject" Target="../embeddings/oleObject4.bin"/><Relationship Id="rId17" Type="http://schemas.openxmlformats.org/officeDocument/2006/relationships/image" Target="../media/image21.wmf"/><Relationship Id="rId2" Type="http://schemas.openxmlformats.org/officeDocument/2006/relationships/slideLayout" Target="../slideLayouts/slideLayout2.xml"/><Relationship Id="rId16" Type="http://schemas.openxmlformats.org/officeDocument/2006/relationships/oleObject" Target="../embeddings/oleObject6.bin"/><Relationship Id="rId1" Type="http://schemas.openxmlformats.org/officeDocument/2006/relationships/vmlDrawing" Target="../drawings/vmlDrawing1.vml"/><Relationship Id="rId6" Type="http://schemas.openxmlformats.org/officeDocument/2006/relationships/image" Target="../media/image23.png"/><Relationship Id="rId11" Type="http://schemas.openxmlformats.org/officeDocument/2006/relationships/image" Target="../media/image18.wmf"/><Relationship Id="rId5" Type="http://schemas.openxmlformats.org/officeDocument/2006/relationships/image" Target="../media/image16.wmf"/><Relationship Id="rId15" Type="http://schemas.openxmlformats.org/officeDocument/2006/relationships/image" Target="../media/image20.wmf"/><Relationship Id="rId10" Type="http://schemas.openxmlformats.org/officeDocument/2006/relationships/oleObject" Target="../embeddings/oleObject3.bin"/><Relationship Id="rId19" Type="http://schemas.openxmlformats.org/officeDocument/2006/relationships/image" Target="../media/image22.wmf"/><Relationship Id="rId4" Type="http://schemas.openxmlformats.org/officeDocument/2006/relationships/oleObject" Target="../embeddings/oleObject1.bin"/><Relationship Id="rId9" Type="http://schemas.openxmlformats.org/officeDocument/2006/relationships/image" Target="../media/image17.wmf"/><Relationship Id="rId14" Type="http://schemas.openxmlformats.org/officeDocument/2006/relationships/oleObject" Target="../embeddings/oleObject5.bin"/></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26.png"/><Relationship Id="rId4" Type="http://schemas.openxmlformats.org/officeDocument/2006/relationships/image" Target="../media/image25.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402D8BF-91BE-47CF-84AB-F9BFF5C9D864}"/>
              </a:ext>
            </a:extLst>
          </p:cNvPr>
          <p:cNvSpPr txBox="1"/>
          <p:nvPr/>
        </p:nvSpPr>
        <p:spPr>
          <a:xfrm>
            <a:off x="1076036" y="1625601"/>
            <a:ext cx="10039927" cy="1569660"/>
          </a:xfrm>
          <a:prstGeom prst="rect">
            <a:avLst/>
          </a:prstGeom>
          <a:noFill/>
        </p:spPr>
        <p:txBody>
          <a:bodyPr wrap="square" rtlCol="0">
            <a:spAutoFit/>
          </a:bodyPr>
          <a:lstStyle/>
          <a:p>
            <a:pPr algn="ctr"/>
            <a:r>
              <a:rPr lang="zh-CN" altLang="en-US" sz="4800" b="1" dirty="0">
                <a:latin typeface="+mj-ea"/>
                <a:ea typeface="+mj-ea"/>
              </a:rPr>
              <a:t>室内环境中基于声矢量传感器的多声源</a:t>
            </a:r>
            <a:r>
              <a:rPr lang="zh-CN" altLang="en-US" sz="4800" b="1" dirty="0">
                <a:latin typeface="+mj-lt"/>
                <a:ea typeface="+mj-ea"/>
              </a:rPr>
              <a:t>波达方向</a:t>
            </a:r>
            <a:r>
              <a:rPr lang="zh-CN" altLang="en-US" sz="4800" b="1" dirty="0">
                <a:latin typeface="+mj-ea"/>
                <a:ea typeface="+mj-ea"/>
              </a:rPr>
              <a:t>估计方法研究</a:t>
            </a:r>
          </a:p>
        </p:txBody>
      </p:sp>
      <p:sp>
        <p:nvSpPr>
          <p:cNvPr id="3" name="文本框 2">
            <a:extLst>
              <a:ext uri="{FF2B5EF4-FFF2-40B4-BE49-F238E27FC236}">
                <a16:creationId xmlns:a16="http://schemas.microsoft.com/office/drawing/2014/main" id="{5B4C389C-8884-495A-8718-3A673FB39EEB}"/>
              </a:ext>
            </a:extLst>
          </p:cNvPr>
          <p:cNvSpPr txBox="1"/>
          <p:nvPr/>
        </p:nvSpPr>
        <p:spPr>
          <a:xfrm>
            <a:off x="8575962" y="4155272"/>
            <a:ext cx="2540001" cy="892552"/>
          </a:xfrm>
          <a:prstGeom prst="rect">
            <a:avLst/>
          </a:prstGeom>
          <a:noFill/>
        </p:spPr>
        <p:txBody>
          <a:bodyPr wrap="square" rtlCol="0">
            <a:spAutoFit/>
          </a:bodyPr>
          <a:lstStyle/>
          <a:p>
            <a:r>
              <a:rPr lang="zh-CN" altLang="en-US" sz="2600" b="1" dirty="0"/>
              <a:t>答辩人：耿建华</a:t>
            </a:r>
            <a:endParaRPr lang="en-US" altLang="zh-CN" sz="2600" b="1" dirty="0"/>
          </a:p>
          <a:p>
            <a:r>
              <a:rPr lang="zh-CN" altLang="en-US" sz="2600" b="1" dirty="0"/>
              <a:t>指导老师：娄鑫</a:t>
            </a:r>
          </a:p>
        </p:txBody>
      </p:sp>
      <p:sp>
        <p:nvSpPr>
          <p:cNvPr id="4" name="文本框 3">
            <a:extLst>
              <a:ext uri="{FF2B5EF4-FFF2-40B4-BE49-F238E27FC236}">
                <a16:creationId xmlns:a16="http://schemas.microsoft.com/office/drawing/2014/main" id="{F4BF6859-A740-48A8-8819-51A6606357A0}"/>
              </a:ext>
            </a:extLst>
          </p:cNvPr>
          <p:cNvSpPr txBox="1"/>
          <p:nvPr/>
        </p:nvSpPr>
        <p:spPr>
          <a:xfrm>
            <a:off x="9268690" y="5232399"/>
            <a:ext cx="1847273"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2022</a:t>
            </a:r>
            <a:r>
              <a:rPr lang="zh-CN" altLang="en-US" sz="2000" b="1" dirty="0">
                <a:latin typeface="Times New Roman" panose="02020603050405020304" pitchFamily="18" charset="0"/>
                <a:cs typeface="Times New Roman" panose="02020603050405020304" pitchFamily="18" charset="0"/>
              </a:rPr>
              <a:t>年</a:t>
            </a:r>
            <a:r>
              <a:rPr lang="en-US" altLang="zh-CN" sz="2000" b="1" dirty="0">
                <a:latin typeface="Times New Roman" panose="02020603050405020304" pitchFamily="18" charset="0"/>
                <a:cs typeface="Times New Roman" panose="02020603050405020304" pitchFamily="18" charset="0"/>
              </a:rPr>
              <a:t>5</a:t>
            </a:r>
            <a:r>
              <a:rPr lang="zh-CN" altLang="en-US" sz="2000" b="1" dirty="0"/>
              <a:t>月</a:t>
            </a:r>
            <a:r>
              <a:rPr lang="en-US" altLang="zh-CN" sz="2000" b="1" dirty="0">
                <a:latin typeface="Times New Roman" panose="02020603050405020304" pitchFamily="18" charset="0"/>
                <a:cs typeface="Times New Roman" panose="02020603050405020304" pitchFamily="18" charset="0"/>
              </a:rPr>
              <a:t>20</a:t>
            </a:r>
            <a:r>
              <a:rPr lang="zh-CN" altLang="en-US" sz="2000" b="1" dirty="0"/>
              <a:t>日</a:t>
            </a:r>
          </a:p>
        </p:txBody>
      </p:sp>
    </p:spTree>
    <p:extLst>
      <p:ext uri="{BB962C8B-B14F-4D97-AF65-F5344CB8AC3E}">
        <p14:creationId xmlns:p14="http://schemas.microsoft.com/office/powerpoint/2010/main" val="2123163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350983" y="94167"/>
            <a:ext cx="8331200" cy="635505"/>
          </a:xfrm>
        </p:spPr>
        <p:txBody>
          <a:bodyPr/>
          <a:lstStyle/>
          <a:p>
            <a:r>
              <a:rPr lang="zh-CN" altLang="en-US" dirty="0"/>
              <a:t>大纲</a:t>
            </a:r>
          </a:p>
        </p:txBody>
      </p:sp>
      <p:sp>
        <p:nvSpPr>
          <p:cNvPr id="2" name="文本框 1">
            <a:extLst>
              <a:ext uri="{FF2B5EF4-FFF2-40B4-BE49-F238E27FC236}">
                <a16:creationId xmlns:a16="http://schemas.microsoft.com/office/drawing/2014/main" id="{1894827D-5D3A-4243-A4B1-AB65F66374C1}"/>
              </a:ext>
            </a:extLst>
          </p:cNvPr>
          <p:cNvSpPr txBox="1"/>
          <p:nvPr/>
        </p:nvSpPr>
        <p:spPr>
          <a:xfrm>
            <a:off x="1882775" y="1159822"/>
            <a:ext cx="7307407" cy="4832092"/>
          </a:xfrm>
          <a:prstGeom prst="rect">
            <a:avLst/>
          </a:prstGeom>
          <a:noFill/>
        </p:spPr>
        <p:txBody>
          <a:bodyPr wrap="square" rtlCol="0">
            <a:spAutoFit/>
          </a:bodyPr>
          <a:lstStyle/>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背景介绍</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latin typeface="+mj-ea"/>
              </a:rPr>
              <a:t>现有方法介绍及其分析</a:t>
            </a:r>
            <a:endParaRPr lang="en-US" altLang="zh-CN" sz="2800" b="1" dirty="0">
              <a:latin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基于帧最占优声源的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估计算法</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基于多源一致性的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估计算法</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基于邻近声源场景的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估计框架</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总结与致谢</a:t>
            </a:r>
            <a:endParaRPr lang="en-US" altLang="zh-CN" sz="2800" b="1" dirty="0">
              <a:solidFill>
                <a:schemeClr val="bg1">
                  <a:lumMod val="85000"/>
                </a:schemeClr>
              </a:solidFill>
              <a:latin typeface="+mj-ea"/>
              <a:ea typeface="+mj-ea"/>
            </a:endParaRPr>
          </a:p>
        </p:txBody>
      </p:sp>
      <p:sp>
        <p:nvSpPr>
          <p:cNvPr id="4" name="灯片编号占位符 3">
            <a:extLst>
              <a:ext uri="{FF2B5EF4-FFF2-40B4-BE49-F238E27FC236}">
                <a16:creationId xmlns:a16="http://schemas.microsoft.com/office/drawing/2014/main" id="{E2345410-6370-44DC-9D05-8773E9043BD5}"/>
              </a:ext>
            </a:extLst>
          </p:cNvPr>
          <p:cNvSpPr>
            <a:spLocks noGrp="1"/>
          </p:cNvSpPr>
          <p:nvPr>
            <p:ph type="sldNum" sz="quarter" idx="12"/>
          </p:nvPr>
        </p:nvSpPr>
        <p:spPr/>
        <p:txBody>
          <a:bodyPr/>
          <a:lstStyle/>
          <a:p>
            <a:fld id="{48F63A3B-78C7-47BE-AE5E-E10140E04643}" type="slidenum">
              <a:rPr lang="en-US" smtClean="0"/>
              <a:pPr/>
              <a:t>10</a:t>
            </a:fld>
            <a:r>
              <a:rPr lang="en-US"/>
              <a:t>/50</a:t>
            </a:r>
            <a:endParaRPr lang="en-US" dirty="0"/>
          </a:p>
        </p:txBody>
      </p:sp>
    </p:spTree>
    <p:extLst>
      <p:ext uri="{BB962C8B-B14F-4D97-AF65-F5344CB8AC3E}">
        <p14:creationId xmlns:p14="http://schemas.microsoft.com/office/powerpoint/2010/main" val="225758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76A5B8-AAAD-4A35-B960-073B10AE06A5}"/>
              </a:ext>
            </a:extLst>
          </p:cNvPr>
          <p:cNvSpPr>
            <a:spLocks noGrp="1"/>
          </p:cNvSpPr>
          <p:nvPr>
            <p:ph type="title"/>
          </p:nvPr>
        </p:nvSpPr>
        <p:spPr>
          <a:xfrm>
            <a:off x="327805" y="103404"/>
            <a:ext cx="8670146" cy="628424"/>
          </a:xfrm>
        </p:spPr>
        <p:txBody>
          <a:bodyPr/>
          <a:lstStyle/>
          <a:p>
            <a:r>
              <a:rPr lang="zh-CN" altLang="en-US" dirty="0"/>
              <a:t>时域基于声强的</a:t>
            </a:r>
            <a:r>
              <a:rPr lang="en-US" altLang="zh-CN" dirty="0"/>
              <a:t>DOA</a:t>
            </a:r>
            <a:r>
              <a:rPr lang="zh-CN" altLang="en-US" dirty="0"/>
              <a:t>估计</a:t>
            </a:r>
          </a:p>
        </p:txBody>
      </p:sp>
      <p:graphicFrame>
        <p:nvGraphicFramePr>
          <p:cNvPr id="8" name="对象 7">
            <a:extLst>
              <a:ext uri="{FF2B5EF4-FFF2-40B4-BE49-F238E27FC236}">
                <a16:creationId xmlns:a16="http://schemas.microsoft.com/office/drawing/2014/main" id="{B72C6D21-36BB-4349-B504-E2A975CB0FC4}"/>
              </a:ext>
            </a:extLst>
          </p:cNvPr>
          <p:cNvGraphicFramePr>
            <a:graphicFrameLocks noChangeAspect="1"/>
          </p:cNvGraphicFramePr>
          <p:nvPr>
            <p:extLst>
              <p:ext uri="{D42A27DB-BD31-4B8C-83A1-F6EECF244321}">
                <p14:modId xmlns:p14="http://schemas.microsoft.com/office/powerpoint/2010/main" val="3683505229"/>
              </p:ext>
            </p:extLst>
          </p:nvPr>
        </p:nvGraphicFramePr>
        <p:xfrm>
          <a:off x="1834180" y="1880415"/>
          <a:ext cx="3263900" cy="736600"/>
        </p:xfrm>
        <a:graphic>
          <a:graphicData uri="http://schemas.openxmlformats.org/presentationml/2006/ole">
            <mc:AlternateContent xmlns:mc="http://schemas.openxmlformats.org/markup-compatibility/2006">
              <mc:Choice xmlns:v="urn:schemas-microsoft-com:vml" Requires="v">
                <p:oleObj spid="_x0000_s70958" name="Equation" r:id="rId3" imgW="3263760" imgH="736560" progId="Equation.DSMT4">
                  <p:embed/>
                </p:oleObj>
              </mc:Choice>
              <mc:Fallback>
                <p:oleObj name="Equation" r:id="rId3" imgW="3263760" imgH="736560" progId="Equation.DSMT4">
                  <p:embed/>
                  <p:pic>
                    <p:nvPicPr>
                      <p:cNvPr id="8" name="对象 7">
                        <a:extLst>
                          <a:ext uri="{FF2B5EF4-FFF2-40B4-BE49-F238E27FC236}">
                            <a16:creationId xmlns:a16="http://schemas.microsoft.com/office/drawing/2014/main" id="{B72C6D21-36BB-4349-B504-E2A975CB0FC4}"/>
                          </a:ext>
                        </a:extLst>
                      </p:cNvPr>
                      <p:cNvPicPr/>
                      <p:nvPr/>
                    </p:nvPicPr>
                    <p:blipFill>
                      <a:blip r:embed="rId4"/>
                      <a:stretch>
                        <a:fillRect/>
                      </a:stretch>
                    </p:blipFill>
                    <p:spPr>
                      <a:xfrm>
                        <a:off x="1834180" y="1880415"/>
                        <a:ext cx="3263900" cy="736600"/>
                      </a:xfrm>
                      <a:prstGeom prst="rect">
                        <a:avLst/>
                      </a:prstGeom>
                    </p:spPr>
                  </p:pic>
                </p:oleObj>
              </mc:Fallback>
            </mc:AlternateContent>
          </a:graphicData>
        </a:graphic>
      </p:graphicFrame>
      <p:sp>
        <p:nvSpPr>
          <p:cNvPr id="9" name="文本框 8">
            <a:extLst>
              <a:ext uri="{FF2B5EF4-FFF2-40B4-BE49-F238E27FC236}">
                <a16:creationId xmlns:a16="http://schemas.microsoft.com/office/drawing/2014/main" id="{F74A573F-73C7-4307-8985-A1635B3903CC}"/>
              </a:ext>
            </a:extLst>
          </p:cNvPr>
          <p:cNvSpPr txBox="1"/>
          <p:nvPr/>
        </p:nvSpPr>
        <p:spPr>
          <a:xfrm>
            <a:off x="919375" y="1380809"/>
            <a:ext cx="3560184" cy="369332"/>
          </a:xfrm>
          <a:prstGeom prst="rect">
            <a:avLst/>
          </a:prstGeom>
          <a:noFill/>
        </p:spPr>
        <p:txBody>
          <a:bodyPr wrap="square" rtlCol="0">
            <a:spAutoFit/>
          </a:bodyPr>
          <a:lstStyle/>
          <a:p>
            <a:r>
              <a:rPr lang="zh-CN" altLang="en-US" dirty="0"/>
              <a:t>单个声源自由空间接收信号模型：</a:t>
            </a:r>
          </a:p>
        </p:txBody>
      </p:sp>
      <p:sp>
        <p:nvSpPr>
          <p:cNvPr id="27" name="文本框 26">
            <a:extLst>
              <a:ext uri="{FF2B5EF4-FFF2-40B4-BE49-F238E27FC236}">
                <a16:creationId xmlns:a16="http://schemas.microsoft.com/office/drawing/2014/main" id="{7903C57F-F1B4-4100-BCDF-930A299186E5}"/>
              </a:ext>
            </a:extLst>
          </p:cNvPr>
          <p:cNvSpPr txBox="1"/>
          <p:nvPr/>
        </p:nvSpPr>
        <p:spPr>
          <a:xfrm>
            <a:off x="4182052" y="5339398"/>
            <a:ext cx="3978607" cy="400110"/>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sz="2000" b="1" dirty="0">
                <a:solidFill>
                  <a:schemeClr val="tx1"/>
                </a:solidFill>
              </a:rPr>
              <a:t>仅适用于单源无混响场景。     </a:t>
            </a:r>
            <a:r>
              <a:rPr lang="zh-CN" altLang="en-US" sz="2000" b="1" dirty="0">
                <a:solidFill>
                  <a:srgbClr val="8D1111"/>
                </a:solidFill>
              </a:rPr>
              <a:t>☹</a:t>
            </a:r>
            <a:r>
              <a:rPr lang="zh-CN" altLang="en-US" sz="2000" b="1" dirty="0">
                <a:solidFill>
                  <a:schemeClr val="tx1"/>
                </a:solidFill>
              </a:rPr>
              <a:t>  </a:t>
            </a:r>
          </a:p>
        </p:txBody>
      </p:sp>
      <p:graphicFrame>
        <p:nvGraphicFramePr>
          <p:cNvPr id="5" name="对象 4">
            <a:extLst>
              <a:ext uri="{FF2B5EF4-FFF2-40B4-BE49-F238E27FC236}">
                <a16:creationId xmlns:a16="http://schemas.microsoft.com/office/drawing/2014/main" id="{FCA2C9C2-271D-46A7-A1B2-6AF6BB97B99D}"/>
              </a:ext>
            </a:extLst>
          </p:cNvPr>
          <p:cNvGraphicFramePr>
            <a:graphicFrameLocks noChangeAspect="1"/>
          </p:cNvGraphicFramePr>
          <p:nvPr>
            <p:extLst>
              <p:ext uri="{D42A27DB-BD31-4B8C-83A1-F6EECF244321}">
                <p14:modId xmlns:p14="http://schemas.microsoft.com/office/powerpoint/2010/main" val="3266558775"/>
              </p:ext>
            </p:extLst>
          </p:nvPr>
        </p:nvGraphicFramePr>
        <p:xfrm>
          <a:off x="2031030" y="4641588"/>
          <a:ext cx="2654300" cy="431800"/>
        </p:xfrm>
        <a:graphic>
          <a:graphicData uri="http://schemas.openxmlformats.org/presentationml/2006/ole">
            <mc:AlternateContent xmlns:mc="http://schemas.openxmlformats.org/markup-compatibility/2006">
              <mc:Choice xmlns:v="urn:schemas-microsoft-com:vml" Requires="v">
                <p:oleObj spid="_x0000_s70959" name="Equation" r:id="rId5" imgW="2654280" imgH="431640" progId="Equation.DSMT4">
                  <p:embed/>
                </p:oleObj>
              </mc:Choice>
              <mc:Fallback>
                <p:oleObj name="Equation" r:id="rId5" imgW="2654280" imgH="431640" progId="Equation.DSMT4">
                  <p:embed/>
                  <p:pic>
                    <p:nvPicPr>
                      <p:cNvPr id="5" name="对象 4">
                        <a:extLst>
                          <a:ext uri="{FF2B5EF4-FFF2-40B4-BE49-F238E27FC236}">
                            <a16:creationId xmlns:a16="http://schemas.microsoft.com/office/drawing/2014/main" id="{FCA2C9C2-271D-46A7-A1B2-6AF6BB97B99D}"/>
                          </a:ext>
                        </a:extLst>
                      </p:cNvPr>
                      <p:cNvPicPr/>
                      <p:nvPr/>
                    </p:nvPicPr>
                    <p:blipFill>
                      <a:blip r:embed="rId6"/>
                      <a:stretch>
                        <a:fillRect/>
                      </a:stretch>
                    </p:blipFill>
                    <p:spPr>
                      <a:xfrm>
                        <a:off x="2031030" y="4641588"/>
                        <a:ext cx="2654300" cy="431800"/>
                      </a:xfrm>
                      <a:prstGeom prst="rect">
                        <a:avLst/>
                      </a:prstGeom>
                    </p:spPr>
                  </p:pic>
                </p:oleObj>
              </mc:Fallback>
            </mc:AlternateContent>
          </a:graphicData>
        </a:graphic>
      </p:graphicFrame>
      <p:sp>
        <p:nvSpPr>
          <p:cNvPr id="10" name="文本框 9">
            <a:extLst>
              <a:ext uri="{FF2B5EF4-FFF2-40B4-BE49-F238E27FC236}">
                <a16:creationId xmlns:a16="http://schemas.microsoft.com/office/drawing/2014/main" id="{5D8FC221-D52D-4D2F-8C11-ED599E2F2D0F}"/>
              </a:ext>
            </a:extLst>
          </p:cNvPr>
          <p:cNvSpPr txBox="1"/>
          <p:nvPr/>
        </p:nvSpPr>
        <p:spPr>
          <a:xfrm>
            <a:off x="919375" y="4069374"/>
            <a:ext cx="2684140" cy="369332"/>
          </a:xfrm>
          <a:prstGeom prst="rect">
            <a:avLst/>
          </a:prstGeom>
          <a:noFill/>
        </p:spPr>
        <p:txBody>
          <a:bodyPr wrap="square" rtlCol="0">
            <a:spAutoFit/>
          </a:bodyPr>
          <a:lstStyle/>
          <a:p>
            <a:r>
              <a:rPr lang="zh-CN" altLang="en-US" dirty="0"/>
              <a:t>声强的期望可以表示为：</a:t>
            </a:r>
          </a:p>
        </p:txBody>
      </p:sp>
      <p:graphicFrame>
        <p:nvGraphicFramePr>
          <p:cNvPr id="14" name="对象 13">
            <a:extLst>
              <a:ext uri="{FF2B5EF4-FFF2-40B4-BE49-F238E27FC236}">
                <a16:creationId xmlns:a16="http://schemas.microsoft.com/office/drawing/2014/main" id="{B6A6105F-9B11-4FC0-8326-B879E23AF847}"/>
              </a:ext>
            </a:extLst>
          </p:cNvPr>
          <p:cNvGraphicFramePr>
            <a:graphicFrameLocks noChangeAspect="1"/>
          </p:cNvGraphicFramePr>
          <p:nvPr>
            <p:extLst>
              <p:ext uri="{D42A27DB-BD31-4B8C-83A1-F6EECF244321}">
                <p14:modId xmlns:p14="http://schemas.microsoft.com/office/powerpoint/2010/main" val="123388479"/>
              </p:ext>
            </p:extLst>
          </p:nvPr>
        </p:nvGraphicFramePr>
        <p:xfrm>
          <a:off x="1618280" y="2859827"/>
          <a:ext cx="3479800" cy="342900"/>
        </p:xfrm>
        <a:graphic>
          <a:graphicData uri="http://schemas.openxmlformats.org/presentationml/2006/ole">
            <mc:AlternateContent xmlns:mc="http://schemas.openxmlformats.org/markup-compatibility/2006">
              <mc:Choice xmlns:v="urn:schemas-microsoft-com:vml" Requires="v">
                <p:oleObj spid="_x0000_s70960" name="Equation" r:id="rId7" imgW="3479760" imgH="342720" progId="Equation.DSMT4">
                  <p:embed/>
                </p:oleObj>
              </mc:Choice>
              <mc:Fallback>
                <p:oleObj name="Equation" r:id="rId7" imgW="3479760" imgH="342720" progId="Equation.DSMT4">
                  <p:embed/>
                  <p:pic>
                    <p:nvPicPr>
                      <p:cNvPr id="14" name="对象 13">
                        <a:extLst>
                          <a:ext uri="{FF2B5EF4-FFF2-40B4-BE49-F238E27FC236}">
                            <a16:creationId xmlns:a16="http://schemas.microsoft.com/office/drawing/2014/main" id="{B6A6105F-9B11-4FC0-8326-B879E23AF847}"/>
                          </a:ext>
                        </a:extLst>
                      </p:cNvPr>
                      <p:cNvPicPr/>
                      <p:nvPr/>
                    </p:nvPicPr>
                    <p:blipFill>
                      <a:blip r:embed="rId8"/>
                      <a:stretch>
                        <a:fillRect/>
                      </a:stretch>
                    </p:blipFill>
                    <p:spPr>
                      <a:xfrm>
                        <a:off x="1618280" y="2859827"/>
                        <a:ext cx="3479800" cy="342900"/>
                      </a:xfrm>
                      <a:prstGeom prst="rect">
                        <a:avLst/>
                      </a:prstGeom>
                    </p:spPr>
                  </p:pic>
                </p:oleObj>
              </mc:Fallback>
            </mc:AlternateContent>
          </a:graphicData>
        </a:graphic>
      </p:graphicFrame>
      <p:sp>
        <p:nvSpPr>
          <p:cNvPr id="15" name="文本框 14">
            <a:extLst>
              <a:ext uri="{FF2B5EF4-FFF2-40B4-BE49-F238E27FC236}">
                <a16:creationId xmlns:a16="http://schemas.microsoft.com/office/drawing/2014/main" id="{026C203C-F079-4B8F-BE6F-EC428DF23E07}"/>
              </a:ext>
            </a:extLst>
          </p:cNvPr>
          <p:cNvSpPr txBox="1"/>
          <p:nvPr/>
        </p:nvSpPr>
        <p:spPr>
          <a:xfrm>
            <a:off x="919375" y="2850992"/>
            <a:ext cx="640506" cy="369332"/>
          </a:xfrm>
          <a:prstGeom prst="rect">
            <a:avLst/>
          </a:prstGeom>
          <a:noFill/>
        </p:spPr>
        <p:txBody>
          <a:bodyPr wrap="square" rtlCol="0">
            <a:spAutoFit/>
          </a:bodyPr>
          <a:lstStyle/>
          <a:p>
            <a:r>
              <a:rPr lang="zh-CN" altLang="en-US" dirty="0"/>
              <a:t>这里</a:t>
            </a:r>
          </a:p>
        </p:txBody>
      </p:sp>
      <p:sp>
        <p:nvSpPr>
          <p:cNvPr id="17" name="灯片编号占位符 16">
            <a:extLst>
              <a:ext uri="{FF2B5EF4-FFF2-40B4-BE49-F238E27FC236}">
                <a16:creationId xmlns:a16="http://schemas.microsoft.com/office/drawing/2014/main" id="{E0FE5348-0424-4F6C-B1D6-A66A40F2A530}"/>
              </a:ext>
            </a:extLst>
          </p:cNvPr>
          <p:cNvSpPr>
            <a:spLocks noGrp="1"/>
          </p:cNvSpPr>
          <p:nvPr>
            <p:ph type="sldNum" sz="quarter" idx="12"/>
          </p:nvPr>
        </p:nvSpPr>
        <p:spPr/>
        <p:txBody>
          <a:bodyPr/>
          <a:lstStyle/>
          <a:p>
            <a:fld id="{48F63A3B-78C7-47BE-AE5E-E10140E04643}" type="slidenum">
              <a:rPr lang="en-US" smtClean="0"/>
              <a:pPr/>
              <a:t>11</a:t>
            </a:fld>
            <a:r>
              <a:rPr lang="en-US" dirty="0"/>
              <a:t>/50</a:t>
            </a:r>
          </a:p>
        </p:txBody>
      </p:sp>
      <p:sp>
        <p:nvSpPr>
          <p:cNvPr id="23" name="文本框 22">
            <a:extLst>
              <a:ext uri="{FF2B5EF4-FFF2-40B4-BE49-F238E27FC236}">
                <a16:creationId xmlns:a16="http://schemas.microsoft.com/office/drawing/2014/main" id="{2486D5BD-E20D-4411-9A18-B72EBEF29D5F}"/>
              </a:ext>
            </a:extLst>
          </p:cNvPr>
          <p:cNvSpPr txBox="1"/>
          <p:nvPr/>
        </p:nvSpPr>
        <p:spPr>
          <a:xfrm>
            <a:off x="919375" y="3463275"/>
            <a:ext cx="4742517" cy="369332"/>
          </a:xfrm>
          <a:prstGeom prst="rect">
            <a:avLst/>
          </a:prstGeom>
          <a:noFill/>
        </p:spPr>
        <p:txBody>
          <a:bodyPr wrap="square" rtlCol="0">
            <a:spAutoFit/>
          </a:bodyPr>
          <a:lstStyle/>
          <a:p>
            <a:r>
              <a:rPr lang="zh-CN" altLang="en-US" dirty="0"/>
              <a:t>假设四通道的噪声为互不相关的高斯白噪声。</a:t>
            </a:r>
          </a:p>
        </p:txBody>
      </p:sp>
      <p:sp>
        <p:nvSpPr>
          <p:cNvPr id="3" name="矩形 2">
            <a:extLst>
              <a:ext uri="{FF2B5EF4-FFF2-40B4-BE49-F238E27FC236}">
                <a16:creationId xmlns:a16="http://schemas.microsoft.com/office/drawing/2014/main" id="{8AE4EF1E-13C7-47FA-B3DC-0A4790735DA7}"/>
              </a:ext>
            </a:extLst>
          </p:cNvPr>
          <p:cNvSpPr/>
          <p:nvPr/>
        </p:nvSpPr>
        <p:spPr>
          <a:xfrm>
            <a:off x="919375" y="862102"/>
            <a:ext cx="4391774" cy="307777"/>
          </a:xfrm>
          <a:prstGeom prst="rect">
            <a:avLst/>
          </a:prstGeom>
        </p:spPr>
        <p:txBody>
          <a:bodyPr wrap="square">
            <a:spAutoFit/>
          </a:bodyPr>
          <a:lstStyle/>
          <a:p>
            <a:r>
              <a:rPr lang="en-US" altLang="zh-CN" sz="1400" dirty="0" err="1">
                <a:solidFill>
                  <a:srgbClr val="0000FF"/>
                </a:solidFill>
              </a:rPr>
              <a:t>Nehorai</a:t>
            </a:r>
            <a:r>
              <a:rPr lang="en-US" altLang="zh-CN" sz="1400" dirty="0">
                <a:solidFill>
                  <a:srgbClr val="0000FF"/>
                </a:solidFill>
              </a:rPr>
              <a:t> et al., “Acoustic vector-sensor array processing,”</a:t>
            </a:r>
            <a:endParaRPr lang="zh-CN" altLang="en-US" sz="1400" dirty="0">
              <a:solidFill>
                <a:srgbClr val="0000FF"/>
              </a:solidFill>
            </a:endParaRPr>
          </a:p>
        </p:txBody>
      </p:sp>
      <p:grpSp>
        <p:nvGrpSpPr>
          <p:cNvPr id="19" name="组合 18">
            <a:extLst>
              <a:ext uri="{FF2B5EF4-FFF2-40B4-BE49-F238E27FC236}">
                <a16:creationId xmlns:a16="http://schemas.microsoft.com/office/drawing/2014/main" id="{302B5028-10E4-4034-BCD7-E7E723F9F2D5}"/>
              </a:ext>
            </a:extLst>
          </p:cNvPr>
          <p:cNvGrpSpPr/>
          <p:nvPr/>
        </p:nvGrpSpPr>
        <p:grpSpPr>
          <a:xfrm>
            <a:off x="6879175" y="1440814"/>
            <a:ext cx="3694545" cy="3523826"/>
            <a:chOff x="5859713" y="1277184"/>
            <a:chExt cx="3694545" cy="3523826"/>
          </a:xfrm>
        </p:grpSpPr>
        <p:graphicFrame>
          <p:nvGraphicFramePr>
            <p:cNvPr id="6" name="对象 5">
              <a:extLst>
                <a:ext uri="{FF2B5EF4-FFF2-40B4-BE49-F238E27FC236}">
                  <a16:creationId xmlns:a16="http://schemas.microsoft.com/office/drawing/2014/main" id="{1864FF3C-879D-45B0-B966-DEBEA53D5D98}"/>
                </a:ext>
              </a:extLst>
            </p:cNvPr>
            <p:cNvGraphicFramePr>
              <a:graphicFrameLocks noChangeAspect="1"/>
            </p:cNvGraphicFramePr>
            <p:nvPr>
              <p:extLst>
                <p:ext uri="{D42A27DB-BD31-4B8C-83A1-F6EECF244321}">
                  <p14:modId xmlns:p14="http://schemas.microsoft.com/office/powerpoint/2010/main" val="194361307"/>
                </p:ext>
              </p:extLst>
            </p:nvPr>
          </p:nvGraphicFramePr>
          <p:xfrm>
            <a:off x="6815676" y="2445624"/>
            <a:ext cx="2413000" cy="774700"/>
          </p:xfrm>
          <a:graphic>
            <a:graphicData uri="http://schemas.openxmlformats.org/presentationml/2006/ole">
              <mc:AlternateContent xmlns:mc="http://schemas.openxmlformats.org/markup-compatibility/2006">
                <mc:Choice xmlns:v="urn:schemas-microsoft-com:vml" Requires="v">
                  <p:oleObj spid="_x0000_s70961" name="Equation" r:id="rId9" imgW="2412720" imgH="774360" progId="Equation.DSMT4">
                    <p:embed/>
                  </p:oleObj>
                </mc:Choice>
                <mc:Fallback>
                  <p:oleObj name="Equation" r:id="rId9" imgW="2412720" imgH="774360" progId="Equation.DSMT4">
                    <p:embed/>
                    <p:pic>
                      <p:nvPicPr>
                        <p:cNvPr id="6" name="对象 5">
                          <a:extLst>
                            <a:ext uri="{FF2B5EF4-FFF2-40B4-BE49-F238E27FC236}">
                              <a16:creationId xmlns:a16="http://schemas.microsoft.com/office/drawing/2014/main" id="{1864FF3C-879D-45B0-B966-DEBEA53D5D98}"/>
                            </a:ext>
                          </a:extLst>
                        </p:cNvPr>
                        <p:cNvPicPr/>
                        <p:nvPr/>
                      </p:nvPicPr>
                      <p:blipFill>
                        <a:blip r:embed="rId10"/>
                        <a:stretch>
                          <a:fillRect/>
                        </a:stretch>
                      </p:blipFill>
                      <p:spPr>
                        <a:xfrm>
                          <a:off x="6815676" y="2445624"/>
                          <a:ext cx="2413000" cy="77470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F4B43DCF-6989-429E-B2B6-D202D37902F9}"/>
                </a:ext>
              </a:extLst>
            </p:cNvPr>
            <p:cNvGraphicFramePr>
              <a:graphicFrameLocks noChangeAspect="1"/>
            </p:cNvGraphicFramePr>
            <p:nvPr>
              <p:extLst>
                <p:ext uri="{D42A27DB-BD31-4B8C-83A1-F6EECF244321}">
                  <p14:modId xmlns:p14="http://schemas.microsoft.com/office/powerpoint/2010/main" val="3395553023"/>
                </p:ext>
              </p:extLst>
            </p:nvPr>
          </p:nvGraphicFramePr>
          <p:xfrm>
            <a:off x="7529124" y="3803547"/>
            <a:ext cx="927100" cy="749300"/>
          </p:xfrm>
          <a:graphic>
            <a:graphicData uri="http://schemas.openxmlformats.org/presentationml/2006/ole">
              <mc:AlternateContent xmlns:mc="http://schemas.openxmlformats.org/markup-compatibility/2006">
                <mc:Choice xmlns:v="urn:schemas-microsoft-com:vml" Requires="v">
                  <p:oleObj spid="_x0000_s70962" name="Equation" r:id="rId11" imgW="927000" imgH="749160" progId="Equation.DSMT4">
                    <p:embed/>
                  </p:oleObj>
                </mc:Choice>
                <mc:Fallback>
                  <p:oleObj name="Equation" r:id="rId11" imgW="927000" imgH="749160" progId="Equation.DSMT4">
                    <p:embed/>
                    <p:pic>
                      <p:nvPicPr>
                        <p:cNvPr id="7" name="对象 6">
                          <a:extLst>
                            <a:ext uri="{FF2B5EF4-FFF2-40B4-BE49-F238E27FC236}">
                              <a16:creationId xmlns:a16="http://schemas.microsoft.com/office/drawing/2014/main" id="{F4B43DCF-6989-429E-B2B6-D202D37902F9}"/>
                            </a:ext>
                          </a:extLst>
                        </p:cNvPr>
                        <p:cNvPicPr/>
                        <p:nvPr/>
                      </p:nvPicPr>
                      <p:blipFill>
                        <a:blip r:embed="rId12"/>
                        <a:stretch>
                          <a:fillRect/>
                        </a:stretch>
                      </p:blipFill>
                      <p:spPr>
                        <a:xfrm>
                          <a:off x="7529124" y="3803547"/>
                          <a:ext cx="927100" cy="749300"/>
                        </a:xfrm>
                        <a:prstGeom prst="rect">
                          <a:avLst/>
                        </a:prstGeom>
                      </p:spPr>
                    </p:pic>
                  </p:oleObj>
                </mc:Fallback>
              </mc:AlternateContent>
            </a:graphicData>
          </a:graphic>
        </p:graphicFrame>
        <p:sp>
          <p:nvSpPr>
            <p:cNvPr id="11" name="文本框 10">
              <a:extLst>
                <a:ext uri="{FF2B5EF4-FFF2-40B4-BE49-F238E27FC236}">
                  <a16:creationId xmlns:a16="http://schemas.microsoft.com/office/drawing/2014/main" id="{A90FEC81-855E-4C20-8009-A73A79BA52ED}"/>
                </a:ext>
              </a:extLst>
            </p:cNvPr>
            <p:cNvSpPr txBox="1"/>
            <p:nvPr/>
          </p:nvSpPr>
          <p:spPr>
            <a:xfrm>
              <a:off x="6075036" y="1912885"/>
              <a:ext cx="3263900" cy="369332"/>
            </a:xfrm>
            <a:prstGeom prst="rect">
              <a:avLst/>
            </a:prstGeom>
            <a:noFill/>
          </p:spPr>
          <p:txBody>
            <a:bodyPr wrap="square" rtlCol="0">
              <a:spAutoFit/>
            </a:bodyPr>
            <a:lstStyle/>
            <a:p>
              <a:r>
                <a:rPr lang="zh-CN" altLang="en-US" dirty="0"/>
                <a:t>平均声强可以估计为：</a:t>
              </a:r>
            </a:p>
          </p:txBody>
        </p:sp>
        <p:sp>
          <p:nvSpPr>
            <p:cNvPr id="12" name="文本框 11">
              <a:extLst>
                <a:ext uri="{FF2B5EF4-FFF2-40B4-BE49-F238E27FC236}">
                  <a16:creationId xmlns:a16="http://schemas.microsoft.com/office/drawing/2014/main" id="{36B5483E-EC34-4C11-A891-60958AEA4F23}"/>
                </a:ext>
              </a:extLst>
            </p:cNvPr>
            <p:cNvSpPr txBox="1"/>
            <p:nvPr/>
          </p:nvSpPr>
          <p:spPr>
            <a:xfrm>
              <a:off x="6096000" y="3376366"/>
              <a:ext cx="1505527" cy="369332"/>
            </a:xfrm>
            <a:prstGeom prst="rect">
              <a:avLst/>
            </a:prstGeom>
            <a:noFill/>
          </p:spPr>
          <p:txBody>
            <a:bodyPr wrap="square" rtlCol="0">
              <a:spAutoFit/>
            </a:bodyPr>
            <a:lstStyle/>
            <a:p>
              <a:r>
                <a:rPr lang="en-US" altLang="zh-CN" dirty="0"/>
                <a:t>DOA</a:t>
              </a:r>
              <a:r>
                <a:rPr lang="zh-CN" altLang="en-US" dirty="0"/>
                <a:t>估计值：</a:t>
              </a:r>
            </a:p>
          </p:txBody>
        </p:sp>
        <p:sp>
          <p:nvSpPr>
            <p:cNvPr id="16" name="矩形 15">
              <a:extLst>
                <a:ext uri="{FF2B5EF4-FFF2-40B4-BE49-F238E27FC236}">
                  <a16:creationId xmlns:a16="http://schemas.microsoft.com/office/drawing/2014/main" id="{BA19CAEA-D21F-42F6-9D94-2508FB1E7C3D}"/>
                </a:ext>
              </a:extLst>
            </p:cNvPr>
            <p:cNvSpPr/>
            <p:nvPr/>
          </p:nvSpPr>
          <p:spPr>
            <a:xfrm>
              <a:off x="5859713" y="1277184"/>
              <a:ext cx="1811714" cy="369332"/>
            </a:xfrm>
            <a:prstGeom prst="rect">
              <a:avLst/>
            </a:prstGeom>
          </p:spPr>
          <p:txBody>
            <a:bodyPr wrap="none">
              <a:spAutoFit/>
            </a:bodyPr>
            <a:lstStyle/>
            <a:p>
              <a:r>
                <a:rPr lang="zh-CN" altLang="en-US" b="1" dirty="0">
                  <a:solidFill>
                    <a:srgbClr val="8D1111"/>
                  </a:solidFill>
                </a:rPr>
                <a:t>声强平均算法：</a:t>
              </a:r>
              <a:endParaRPr lang="zh-CN" altLang="en-US" dirty="0"/>
            </a:p>
          </p:txBody>
        </p:sp>
        <p:sp>
          <p:nvSpPr>
            <p:cNvPr id="18" name="文本框 17">
              <a:extLst>
                <a:ext uri="{FF2B5EF4-FFF2-40B4-BE49-F238E27FC236}">
                  <a16:creationId xmlns:a16="http://schemas.microsoft.com/office/drawing/2014/main" id="{3D9F5A50-B78E-4E13-BEBF-6E41D4D9B7DE}"/>
                </a:ext>
              </a:extLst>
            </p:cNvPr>
            <p:cNvSpPr txBox="1"/>
            <p:nvPr/>
          </p:nvSpPr>
          <p:spPr>
            <a:xfrm>
              <a:off x="5859713" y="1695260"/>
              <a:ext cx="3694545" cy="3105750"/>
            </a:xfrm>
            <a:prstGeom prst="rect">
              <a:avLst/>
            </a:prstGeom>
            <a:noFill/>
            <a:ln w="38100">
              <a:solidFill>
                <a:srgbClr val="8D1111"/>
              </a:solidFill>
            </a:ln>
          </p:spPr>
          <p:txBody>
            <a:bodyPr wrap="square" rtlCol="0">
              <a:spAutoFit/>
            </a:bodyPr>
            <a:lstStyle/>
            <a:p>
              <a:endParaRPr lang="zh-CN" altLang="en-US" dirty="0"/>
            </a:p>
          </p:txBody>
        </p:sp>
      </p:grpSp>
    </p:spTree>
    <p:extLst>
      <p:ext uri="{BB962C8B-B14F-4D97-AF65-F5344CB8AC3E}">
        <p14:creationId xmlns:p14="http://schemas.microsoft.com/office/powerpoint/2010/main" val="3620300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7FEAFD-6A4A-4BFC-81F2-D2094A462B9E}"/>
              </a:ext>
            </a:extLst>
          </p:cNvPr>
          <p:cNvSpPr>
            <a:spLocks noGrp="1"/>
          </p:cNvSpPr>
          <p:nvPr>
            <p:ph type="title"/>
          </p:nvPr>
        </p:nvSpPr>
        <p:spPr/>
        <p:txBody>
          <a:bodyPr/>
          <a:lstStyle/>
          <a:p>
            <a:r>
              <a:rPr lang="zh-CN" altLang="en-US" dirty="0"/>
              <a:t>时频域基于声强的</a:t>
            </a:r>
            <a:r>
              <a:rPr lang="en-US" altLang="zh-CN" dirty="0"/>
              <a:t>DOA</a:t>
            </a:r>
            <a:r>
              <a:rPr lang="zh-CN" altLang="en-US" dirty="0"/>
              <a:t>估计</a:t>
            </a:r>
          </a:p>
        </p:txBody>
      </p:sp>
      <p:pic>
        <p:nvPicPr>
          <p:cNvPr id="5" name="图片 4">
            <a:extLst>
              <a:ext uri="{FF2B5EF4-FFF2-40B4-BE49-F238E27FC236}">
                <a16:creationId xmlns:a16="http://schemas.microsoft.com/office/drawing/2014/main" id="{29BD019D-FFFC-44EA-B776-891AB67FBFD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50908" y="1503401"/>
            <a:ext cx="3334018" cy="2064143"/>
          </a:xfrm>
          <a:prstGeom prst="rect">
            <a:avLst/>
          </a:prstGeom>
        </p:spPr>
      </p:pic>
      <p:pic>
        <p:nvPicPr>
          <p:cNvPr id="7" name="图片 6">
            <a:extLst>
              <a:ext uri="{FF2B5EF4-FFF2-40B4-BE49-F238E27FC236}">
                <a16:creationId xmlns:a16="http://schemas.microsoft.com/office/drawing/2014/main" id="{93C8FBA8-1A36-4DAA-8570-9977D521211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0908" y="3906980"/>
            <a:ext cx="3334018" cy="2237900"/>
          </a:xfrm>
          <a:prstGeom prst="rect">
            <a:avLst/>
          </a:prstGeom>
        </p:spPr>
      </p:pic>
      <p:pic>
        <p:nvPicPr>
          <p:cNvPr id="10" name="图片 9">
            <a:extLst>
              <a:ext uri="{FF2B5EF4-FFF2-40B4-BE49-F238E27FC236}">
                <a16:creationId xmlns:a16="http://schemas.microsoft.com/office/drawing/2014/main" id="{AC67341A-6178-437F-9F1E-CFCDD34162C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3600" y="1513117"/>
            <a:ext cx="6031105" cy="4108853"/>
          </a:xfrm>
          <a:prstGeom prst="rect">
            <a:avLst/>
          </a:prstGeom>
        </p:spPr>
      </p:pic>
      <p:sp>
        <p:nvSpPr>
          <p:cNvPr id="12" name="文本框 11">
            <a:extLst>
              <a:ext uri="{FF2B5EF4-FFF2-40B4-BE49-F238E27FC236}">
                <a16:creationId xmlns:a16="http://schemas.microsoft.com/office/drawing/2014/main" id="{D1DD81E7-97DF-432B-9D5F-80A8A2564DC3}"/>
              </a:ext>
            </a:extLst>
          </p:cNvPr>
          <p:cNvSpPr txBox="1"/>
          <p:nvPr/>
        </p:nvSpPr>
        <p:spPr>
          <a:xfrm>
            <a:off x="4582494" y="5960214"/>
            <a:ext cx="3027012"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核心和难点是时频点选取。      </a:t>
            </a:r>
          </a:p>
        </p:txBody>
      </p:sp>
      <p:sp>
        <p:nvSpPr>
          <p:cNvPr id="13" name="文本框 12">
            <a:extLst>
              <a:ext uri="{FF2B5EF4-FFF2-40B4-BE49-F238E27FC236}">
                <a16:creationId xmlns:a16="http://schemas.microsoft.com/office/drawing/2014/main" id="{30C0B13B-D09E-4D68-B750-0AD75150E052}"/>
              </a:ext>
            </a:extLst>
          </p:cNvPr>
          <p:cNvSpPr txBox="1"/>
          <p:nvPr/>
        </p:nvSpPr>
        <p:spPr>
          <a:xfrm>
            <a:off x="7850908" y="985766"/>
            <a:ext cx="2456874" cy="369332"/>
          </a:xfrm>
          <a:prstGeom prst="rect">
            <a:avLst/>
          </a:prstGeom>
          <a:noFill/>
        </p:spPr>
        <p:txBody>
          <a:bodyPr wrap="square" rtlCol="0">
            <a:spAutoFit/>
          </a:bodyPr>
          <a:lstStyle/>
          <a:p>
            <a:r>
              <a:rPr lang="zh-CN" altLang="en-US" b="1" dirty="0">
                <a:solidFill>
                  <a:srgbClr val="8D1111"/>
                </a:solidFill>
              </a:rPr>
              <a:t>基于声强的</a:t>
            </a:r>
            <a:r>
              <a:rPr lang="en-US" altLang="zh-CN" b="1" dirty="0">
                <a:solidFill>
                  <a:srgbClr val="8D1111"/>
                </a:solidFill>
              </a:rPr>
              <a:t>DOA</a:t>
            </a:r>
            <a:r>
              <a:rPr lang="zh-CN" altLang="en-US" b="1" dirty="0">
                <a:solidFill>
                  <a:srgbClr val="8D1111"/>
                </a:solidFill>
              </a:rPr>
              <a:t>提取：</a:t>
            </a:r>
          </a:p>
        </p:txBody>
      </p:sp>
      <p:sp>
        <p:nvSpPr>
          <p:cNvPr id="14" name="灯片编号占位符 13">
            <a:extLst>
              <a:ext uri="{FF2B5EF4-FFF2-40B4-BE49-F238E27FC236}">
                <a16:creationId xmlns:a16="http://schemas.microsoft.com/office/drawing/2014/main" id="{A2751139-E15B-4329-88CB-D4CAE6B80C6C}"/>
              </a:ext>
            </a:extLst>
          </p:cNvPr>
          <p:cNvSpPr>
            <a:spLocks noGrp="1"/>
          </p:cNvSpPr>
          <p:nvPr>
            <p:ph type="sldNum" sz="quarter" idx="12"/>
          </p:nvPr>
        </p:nvSpPr>
        <p:spPr/>
        <p:txBody>
          <a:bodyPr/>
          <a:lstStyle/>
          <a:p>
            <a:fld id="{48F63A3B-78C7-47BE-AE5E-E10140E04643}" type="slidenum">
              <a:rPr lang="en-US" smtClean="0"/>
              <a:pPr/>
              <a:t>12</a:t>
            </a:fld>
            <a:r>
              <a:rPr lang="en-US"/>
              <a:t>/50</a:t>
            </a:r>
            <a:endParaRPr lang="en-US" dirty="0"/>
          </a:p>
        </p:txBody>
      </p:sp>
      <p:sp>
        <p:nvSpPr>
          <p:cNvPr id="9" name="文本框 8">
            <a:extLst>
              <a:ext uri="{FF2B5EF4-FFF2-40B4-BE49-F238E27FC236}">
                <a16:creationId xmlns:a16="http://schemas.microsoft.com/office/drawing/2014/main" id="{DDDDE97E-DB2B-94B6-BD30-FAEA8C6C0A06}"/>
              </a:ext>
            </a:extLst>
          </p:cNvPr>
          <p:cNvSpPr txBox="1"/>
          <p:nvPr/>
        </p:nvSpPr>
        <p:spPr>
          <a:xfrm>
            <a:off x="998826" y="1051364"/>
            <a:ext cx="4079202" cy="369332"/>
          </a:xfrm>
          <a:prstGeom prst="rect">
            <a:avLst/>
          </a:prstGeom>
          <a:noFill/>
        </p:spPr>
        <p:txBody>
          <a:bodyPr wrap="square" rtlCol="0">
            <a:spAutoFit/>
          </a:bodyPr>
          <a:lstStyle/>
          <a:p>
            <a:r>
              <a:rPr lang="zh-CN" altLang="en-US" b="1" dirty="0">
                <a:solidFill>
                  <a:srgbClr val="8D1111"/>
                </a:solidFill>
              </a:rPr>
              <a:t>时频域基于声强的</a:t>
            </a:r>
            <a:r>
              <a:rPr lang="en-US" altLang="zh-CN" b="1" dirty="0">
                <a:solidFill>
                  <a:srgbClr val="8D1111"/>
                </a:solidFill>
              </a:rPr>
              <a:t>DOA</a:t>
            </a:r>
            <a:r>
              <a:rPr lang="zh-CN" altLang="en-US" b="1" dirty="0">
                <a:solidFill>
                  <a:srgbClr val="8D1111"/>
                </a:solidFill>
              </a:rPr>
              <a:t>估计基本流程：</a:t>
            </a:r>
          </a:p>
        </p:txBody>
      </p:sp>
    </p:spTree>
    <p:extLst>
      <p:ext uri="{BB962C8B-B14F-4D97-AF65-F5344CB8AC3E}">
        <p14:creationId xmlns:p14="http://schemas.microsoft.com/office/powerpoint/2010/main" val="1813561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21B254-DF0A-40BA-90AD-63F8AC2E1D22}"/>
              </a:ext>
            </a:extLst>
          </p:cNvPr>
          <p:cNvSpPr>
            <a:spLocks noGrp="1"/>
          </p:cNvSpPr>
          <p:nvPr>
            <p:ph type="title"/>
          </p:nvPr>
        </p:nvSpPr>
        <p:spPr/>
        <p:txBody>
          <a:bodyPr/>
          <a:lstStyle/>
          <a:p>
            <a:r>
              <a:rPr lang="zh-CN" altLang="en-US" dirty="0"/>
              <a:t>语音信号的</a:t>
            </a:r>
            <a:r>
              <a:rPr lang="en-US" altLang="zh-CN" dirty="0"/>
              <a:t>WDO</a:t>
            </a:r>
            <a:r>
              <a:rPr lang="zh-CN" altLang="en-US" dirty="0"/>
              <a:t>假设</a:t>
            </a:r>
          </a:p>
        </p:txBody>
      </p:sp>
      <p:sp>
        <p:nvSpPr>
          <p:cNvPr id="4" name="文本框 3">
            <a:extLst>
              <a:ext uri="{FF2B5EF4-FFF2-40B4-BE49-F238E27FC236}">
                <a16:creationId xmlns:a16="http://schemas.microsoft.com/office/drawing/2014/main" id="{A412F863-2754-40FC-B105-7B680EB8B549}"/>
              </a:ext>
            </a:extLst>
          </p:cNvPr>
          <p:cNvSpPr txBox="1"/>
          <p:nvPr/>
        </p:nvSpPr>
        <p:spPr>
          <a:xfrm>
            <a:off x="646066" y="3621088"/>
            <a:ext cx="4821859" cy="1200329"/>
          </a:xfrm>
          <a:prstGeom prst="rect">
            <a:avLst/>
          </a:prstGeom>
          <a:noFill/>
        </p:spPr>
        <p:txBody>
          <a:bodyPr wrap="square" rtlCol="0">
            <a:spAutoFit/>
          </a:bodyPr>
          <a:lstStyle/>
          <a:p>
            <a:r>
              <a:rPr lang="en-US" altLang="zh-CN" dirty="0"/>
              <a:t>WDO</a:t>
            </a:r>
            <a:r>
              <a:rPr lang="zh-CN" altLang="en-US" dirty="0"/>
              <a:t>假设是语音信号的一种正交性假设，其认为在相当数目的时频点或者时频区域上，语音谱是不重叠的，即存在一个目标的能量要占优于其他目标。</a:t>
            </a:r>
          </a:p>
        </p:txBody>
      </p:sp>
      <p:sp>
        <p:nvSpPr>
          <p:cNvPr id="9" name="文本框 8">
            <a:extLst>
              <a:ext uri="{FF2B5EF4-FFF2-40B4-BE49-F238E27FC236}">
                <a16:creationId xmlns:a16="http://schemas.microsoft.com/office/drawing/2014/main" id="{D44F8C78-09A4-41F4-B12D-2DF00D8DC897}"/>
              </a:ext>
            </a:extLst>
          </p:cNvPr>
          <p:cNvSpPr txBox="1"/>
          <p:nvPr/>
        </p:nvSpPr>
        <p:spPr>
          <a:xfrm>
            <a:off x="2507573" y="5901944"/>
            <a:ext cx="7994172" cy="400110"/>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sz="2000" b="1" dirty="0">
                <a:solidFill>
                  <a:schemeClr val="tx1"/>
                </a:solidFill>
              </a:rPr>
              <a:t>选取单源占优的时频点或者时频区域有利于精确的</a:t>
            </a:r>
            <a:r>
              <a:rPr lang="en-US" altLang="zh-CN" sz="2000" b="1" dirty="0">
                <a:solidFill>
                  <a:schemeClr val="tx1"/>
                </a:solidFill>
              </a:rPr>
              <a:t>DOA</a:t>
            </a:r>
            <a:r>
              <a:rPr lang="zh-CN" altLang="en-US" sz="2000" b="1" dirty="0">
                <a:solidFill>
                  <a:schemeClr val="tx1"/>
                </a:solidFill>
              </a:rPr>
              <a:t>估计。       </a:t>
            </a:r>
            <a:r>
              <a:rPr lang="zh-CN" altLang="en-US" sz="2000" b="1" dirty="0">
                <a:solidFill>
                  <a:srgbClr val="8D1111"/>
                </a:solidFill>
              </a:rPr>
              <a:t>🙂</a:t>
            </a:r>
            <a:endParaRPr lang="zh-CN" altLang="en-US" sz="2000" b="1" dirty="0">
              <a:solidFill>
                <a:schemeClr val="tx1"/>
              </a:solidFill>
            </a:endParaRPr>
          </a:p>
        </p:txBody>
      </p:sp>
      <p:pic>
        <p:nvPicPr>
          <p:cNvPr id="10" name="图片 9">
            <a:extLst>
              <a:ext uri="{FF2B5EF4-FFF2-40B4-BE49-F238E27FC236}">
                <a16:creationId xmlns:a16="http://schemas.microsoft.com/office/drawing/2014/main" id="{20DC8EB7-56A9-4DF3-AA6D-915E3DD08E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22185" y="1425142"/>
            <a:ext cx="5751530" cy="4391891"/>
          </a:xfrm>
          <a:prstGeom prst="rect">
            <a:avLst/>
          </a:prstGeom>
        </p:spPr>
      </p:pic>
      <p:graphicFrame>
        <p:nvGraphicFramePr>
          <p:cNvPr id="12" name="对象 11">
            <a:extLst>
              <a:ext uri="{FF2B5EF4-FFF2-40B4-BE49-F238E27FC236}">
                <a16:creationId xmlns:a16="http://schemas.microsoft.com/office/drawing/2014/main" id="{D381B594-1331-42CB-AB86-5B8869F54495}"/>
              </a:ext>
            </a:extLst>
          </p:cNvPr>
          <p:cNvGraphicFramePr>
            <a:graphicFrameLocks noChangeAspect="1"/>
          </p:cNvGraphicFramePr>
          <p:nvPr>
            <p:extLst>
              <p:ext uri="{D42A27DB-BD31-4B8C-83A1-F6EECF244321}">
                <p14:modId xmlns:p14="http://schemas.microsoft.com/office/powerpoint/2010/main" val="187300928"/>
              </p:ext>
            </p:extLst>
          </p:nvPr>
        </p:nvGraphicFramePr>
        <p:xfrm>
          <a:off x="6146800" y="3352800"/>
          <a:ext cx="914400" cy="268288"/>
        </p:xfrm>
        <a:graphic>
          <a:graphicData uri="http://schemas.openxmlformats.org/presentationml/2006/ole">
            <mc:AlternateContent xmlns:mc="http://schemas.openxmlformats.org/markup-compatibility/2006">
              <mc:Choice xmlns:v="urn:schemas-microsoft-com:vml" Requires="v">
                <p:oleObj spid="_x0000_s51698" name="Equation" r:id="rId5" imgW="914400" imgH="267840" progId="Equation.DSMT4">
                  <p:embed/>
                </p:oleObj>
              </mc:Choice>
              <mc:Fallback>
                <p:oleObj name="Equation" r:id="rId5" imgW="914400" imgH="267840" progId="Equation.DSMT4">
                  <p:embed/>
                  <p:pic>
                    <p:nvPicPr>
                      <p:cNvPr id="0" name=""/>
                      <p:cNvPicPr/>
                      <p:nvPr/>
                    </p:nvPicPr>
                    <p:blipFill>
                      <a:blip r:embed="rId6"/>
                      <a:stretch>
                        <a:fillRect/>
                      </a:stretch>
                    </p:blipFill>
                    <p:spPr>
                      <a:xfrm>
                        <a:off x="6146800" y="3352800"/>
                        <a:ext cx="914400" cy="268288"/>
                      </a:xfrm>
                      <a:prstGeom prst="rect">
                        <a:avLst/>
                      </a:prstGeom>
                    </p:spPr>
                  </p:pic>
                </p:oleObj>
              </mc:Fallback>
            </mc:AlternateContent>
          </a:graphicData>
        </a:graphic>
      </p:graphicFrame>
      <p:grpSp>
        <p:nvGrpSpPr>
          <p:cNvPr id="14" name="组合 13">
            <a:extLst>
              <a:ext uri="{FF2B5EF4-FFF2-40B4-BE49-F238E27FC236}">
                <a16:creationId xmlns:a16="http://schemas.microsoft.com/office/drawing/2014/main" id="{5DD393A8-7441-440F-93AA-F8F81DFFC5D9}"/>
              </a:ext>
            </a:extLst>
          </p:cNvPr>
          <p:cNvGrpSpPr/>
          <p:nvPr/>
        </p:nvGrpSpPr>
        <p:grpSpPr>
          <a:xfrm>
            <a:off x="646066" y="2204884"/>
            <a:ext cx="4544769" cy="924578"/>
            <a:chOff x="599885" y="3670316"/>
            <a:chExt cx="4544769" cy="924578"/>
          </a:xfrm>
        </p:grpSpPr>
        <p:graphicFrame>
          <p:nvGraphicFramePr>
            <p:cNvPr id="11" name="对象 10">
              <a:extLst>
                <a:ext uri="{FF2B5EF4-FFF2-40B4-BE49-F238E27FC236}">
                  <a16:creationId xmlns:a16="http://schemas.microsoft.com/office/drawing/2014/main" id="{FA5000AD-17B9-4E3A-AC17-3CD06F5B7768}"/>
                </a:ext>
              </a:extLst>
            </p:cNvPr>
            <p:cNvGraphicFramePr>
              <a:graphicFrameLocks noChangeAspect="1"/>
            </p:cNvGraphicFramePr>
            <p:nvPr>
              <p:extLst>
                <p:ext uri="{D42A27DB-BD31-4B8C-83A1-F6EECF244321}">
                  <p14:modId xmlns:p14="http://schemas.microsoft.com/office/powerpoint/2010/main" val="1022957359"/>
                </p:ext>
              </p:extLst>
            </p:nvPr>
          </p:nvGraphicFramePr>
          <p:xfrm>
            <a:off x="2112488" y="4239294"/>
            <a:ext cx="2578100" cy="355600"/>
          </p:xfrm>
          <a:graphic>
            <a:graphicData uri="http://schemas.openxmlformats.org/presentationml/2006/ole">
              <mc:AlternateContent xmlns:mc="http://schemas.openxmlformats.org/markup-compatibility/2006">
                <mc:Choice xmlns:v="urn:schemas-microsoft-com:vml" Requires="v">
                  <p:oleObj spid="_x0000_s51699" name="Equation" r:id="rId7" imgW="2577960" imgH="355320" progId="Equation.DSMT4">
                    <p:embed/>
                  </p:oleObj>
                </mc:Choice>
                <mc:Fallback>
                  <p:oleObj name="Equation" r:id="rId7" imgW="2577960" imgH="355320" progId="Equation.DSMT4">
                    <p:embed/>
                    <p:pic>
                      <p:nvPicPr>
                        <p:cNvPr id="0" name=""/>
                        <p:cNvPicPr/>
                        <p:nvPr/>
                      </p:nvPicPr>
                      <p:blipFill>
                        <a:blip r:embed="rId8"/>
                        <a:stretch>
                          <a:fillRect/>
                        </a:stretch>
                      </p:blipFill>
                      <p:spPr>
                        <a:xfrm>
                          <a:off x="2112488" y="4239294"/>
                          <a:ext cx="2578100" cy="355600"/>
                        </a:xfrm>
                        <a:prstGeom prst="rect">
                          <a:avLst/>
                        </a:prstGeom>
                      </p:spPr>
                    </p:pic>
                  </p:oleObj>
                </mc:Fallback>
              </mc:AlternateContent>
            </a:graphicData>
          </a:graphic>
        </p:graphicFrame>
        <p:sp>
          <p:nvSpPr>
            <p:cNvPr id="13" name="文本框 12">
              <a:extLst>
                <a:ext uri="{FF2B5EF4-FFF2-40B4-BE49-F238E27FC236}">
                  <a16:creationId xmlns:a16="http://schemas.microsoft.com/office/drawing/2014/main" id="{4370E49A-A26B-42A0-9978-71D68315A227}"/>
                </a:ext>
              </a:extLst>
            </p:cNvPr>
            <p:cNvSpPr txBox="1"/>
            <p:nvPr/>
          </p:nvSpPr>
          <p:spPr>
            <a:xfrm>
              <a:off x="599885" y="3670316"/>
              <a:ext cx="4544769" cy="646331"/>
            </a:xfrm>
            <a:prstGeom prst="rect">
              <a:avLst/>
            </a:prstGeom>
            <a:noFill/>
          </p:spPr>
          <p:txBody>
            <a:bodyPr wrap="square" rtlCol="0">
              <a:spAutoFit/>
            </a:bodyPr>
            <a:lstStyle/>
            <a:p>
              <a:r>
                <a:rPr lang="zh-CN" altLang="en-US" dirty="0"/>
                <a:t>严格的</a:t>
              </a:r>
              <a:r>
                <a:rPr lang="en-US" altLang="zh-CN" dirty="0"/>
                <a:t>(W-Disjoint Orthogonality, WDO)</a:t>
              </a:r>
              <a:r>
                <a:rPr lang="zh-CN" altLang="en-US" dirty="0"/>
                <a:t>假设定义如下：</a:t>
              </a:r>
            </a:p>
          </p:txBody>
        </p:sp>
      </p:grpSp>
      <p:sp>
        <p:nvSpPr>
          <p:cNvPr id="5" name="灯片编号占位符 4">
            <a:extLst>
              <a:ext uri="{FF2B5EF4-FFF2-40B4-BE49-F238E27FC236}">
                <a16:creationId xmlns:a16="http://schemas.microsoft.com/office/drawing/2014/main" id="{10626A25-E365-49A5-B526-7441C5761007}"/>
              </a:ext>
            </a:extLst>
          </p:cNvPr>
          <p:cNvSpPr>
            <a:spLocks noGrp="1"/>
          </p:cNvSpPr>
          <p:nvPr>
            <p:ph type="sldNum" sz="quarter" idx="12"/>
          </p:nvPr>
        </p:nvSpPr>
        <p:spPr/>
        <p:txBody>
          <a:bodyPr/>
          <a:lstStyle/>
          <a:p>
            <a:fld id="{48F63A3B-78C7-47BE-AE5E-E10140E04643}" type="slidenum">
              <a:rPr lang="en-US" smtClean="0"/>
              <a:pPr/>
              <a:t>13</a:t>
            </a:fld>
            <a:r>
              <a:rPr lang="en-US"/>
              <a:t>/50</a:t>
            </a:r>
            <a:endParaRPr lang="en-US" dirty="0"/>
          </a:p>
        </p:txBody>
      </p:sp>
      <p:sp>
        <p:nvSpPr>
          <p:cNvPr id="6" name="矩形 5">
            <a:extLst>
              <a:ext uri="{FF2B5EF4-FFF2-40B4-BE49-F238E27FC236}">
                <a16:creationId xmlns:a16="http://schemas.microsoft.com/office/drawing/2014/main" id="{2EC5583A-E7C2-405C-BD5C-BDDA909C9BB7}"/>
              </a:ext>
            </a:extLst>
          </p:cNvPr>
          <p:cNvSpPr/>
          <p:nvPr/>
        </p:nvSpPr>
        <p:spPr>
          <a:xfrm>
            <a:off x="646066" y="887078"/>
            <a:ext cx="5828624" cy="307777"/>
          </a:xfrm>
          <a:prstGeom prst="rect">
            <a:avLst/>
          </a:prstGeom>
        </p:spPr>
        <p:txBody>
          <a:bodyPr wrap="square">
            <a:spAutoFit/>
          </a:bodyPr>
          <a:lstStyle/>
          <a:p>
            <a:r>
              <a:rPr lang="en-US" altLang="zh-CN" sz="1400" dirty="0">
                <a:solidFill>
                  <a:srgbClr val="0000FF"/>
                </a:solidFill>
                <a:latin typeface="Arial" panose="020B0604020202020204" pitchFamily="34" charset="0"/>
              </a:rPr>
              <a:t>Rickard et al., "Sparse sources are separated sources,"</a:t>
            </a:r>
            <a:endParaRPr lang="zh-CN" altLang="en-US" sz="1400" dirty="0">
              <a:solidFill>
                <a:srgbClr val="0000FF"/>
              </a:solidFill>
            </a:endParaRPr>
          </a:p>
        </p:txBody>
      </p:sp>
      <p:sp>
        <p:nvSpPr>
          <p:cNvPr id="8" name="矩形 7">
            <a:extLst>
              <a:ext uri="{FF2B5EF4-FFF2-40B4-BE49-F238E27FC236}">
                <a16:creationId xmlns:a16="http://schemas.microsoft.com/office/drawing/2014/main" id="{910EF160-DF9A-4D2F-804D-6882CB864475}"/>
              </a:ext>
            </a:extLst>
          </p:cNvPr>
          <p:cNvSpPr/>
          <p:nvPr/>
        </p:nvSpPr>
        <p:spPr>
          <a:xfrm>
            <a:off x="5912526" y="887078"/>
            <a:ext cx="5828624" cy="307777"/>
          </a:xfrm>
          <a:prstGeom prst="rect">
            <a:avLst/>
          </a:prstGeom>
        </p:spPr>
        <p:txBody>
          <a:bodyPr wrap="square">
            <a:spAutoFit/>
          </a:bodyPr>
          <a:lstStyle/>
          <a:p>
            <a:r>
              <a:rPr lang="en-US" altLang="zh-CN" sz="1400" dirty="0">
                <a:solidFill>
                  <a:srgbClr val="0000FF"/>
                </a:solidFill>
                <a:latin typeface="Arial" panose="020B0604020202020204" pitchFamily="34" charset="0"/>
              </a:rPr>
              <a:t>Rickard et al., "On the approximate W-disjoint orthogonality of speech,"</a:t>
            </a:r>
            <a:endParaRPr lang="zh-CN" altLang="en-US" sz="1400" dirty="0">
              <a:solidFill>
                <a:srgbClr val="0000FF"/>
              </a:solidFill>
            </a:endParaRPr>
          </a:p>
        </p:txBody>
      </p:sp>
    </p:spTree>
    <p:extLst>
      <p:ext uri="{BB962C8B-B14F-4D97-AF65-F5344CB8AC3E}">
        <p14:creationId xmlns:p14="http://schemas.microsoft.com/office/powerpoint/2010/main" val="4142054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035259-68C6-489E-A5E8-C5601C1D722A}"/>
              </a:ext>
            </a:extLst>
          </p:cNvPr>
          <p:cNvSpPr>
            <a:spLocks noGrp="1"/>
          </p:cNvSpPr>
          <p:nvPr>
            <p:ph type="title"/>
          </p:nvPr>
        </p:nvSpPr>
        <p:spPr/>
        <p:txBody>
          <a:bodyPr/>
          <a:lstStyle/>
          <a:p>
            <a:r>
              <a:rPr lang="zh-CN" altLang="en-US" dirty="0"/>
              <a:t>时频点选取算法及分析</a:t>
            </a:r>
            <a:r>
              <a:rPr lang="en-US" altLang="zh-CN" dirty="0"/>
              <a:t>Ⅰ</a:t>
            </a:r>
            <a:endParaRPr lang="zh-CN" altLang="en-US" dirty="0"/>
          </a:p>
        </p:txBody>
      </p:sp>
      <p:sp>
        <p:nvSpPr>
          <p:cNvPr id="19" name="文本框 18">
            <a:extLst>
              <a:ext uri="{FF2B5EF4-FFF2-40B4-BE49-F238E27FC236}">
                <a16:creationId xmlns:a16="http://schemas.microsoft.com/office/drawing/2014/main" id="{D9F32A49-7680-4C79-874D-B70C54E63701}"/>
              </a:ext>
            </a:extLst>
          </p:cNvPr>
          <p:cNvSpPr txBox="1"/>
          <p:nvPr/>
        </p:nvSpPr>
        <p:spPr>
          <a:xfrm>
            <a:off x="3068497" y="5981634"/>
            <a:ext cx="6363892" cy="400110"/>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sz="2000" b="1" dirty="0">
                <a:solidFill>
                  <a:schemeClr val="tx1"/>
                </a:solidFill>
              </a:rPr>
              <a:t>邻近声源场景下，出现低混响单源点的错误分类。</a:t>
            </a:r>
            <a:r>
              <a:rPr lang="zh-CN" altLang="en-US" sz="2000" b="1" dirty="0">
                <a:solidFill>
                  <a:srgbClr val="8D1111"/>
                </a:solidFill>
              </a:rPr>
              <a:t>  ☹ </a:t>
            </a:r>
            <a:r>
              <a:rPr lang="zh-CN" altLang="en-US" sz="2000" b="1" dirty="0">
                <a:solidFill>
                  <a:schemeClr val="tx1"/>
                </a:solidFill>
              </a:rPr>
              <a:t>    </a:t>
            </a:r>
          </a:p>
        </p:txBody>
      </p:sp>
      <p:graphicFrame>
        <p:nvGraphicFramePr>
          <p:cNvPr id="4" name="对象 3">
            <a:extLst>
              <a:ext uri="{FF2B5EF4-FFF2-40B4-BE49-F238E27FC236}">
                <a16:creationId xmlns:a16="http://schemas.microsoft.com/office/drawing/2014/main" id="{E75AEAAC-F703-4EB3-9CE5-12F5A2118E34}"/>
              </a:ext>
            </a:extLst>
          </p:cNvPr>
          <p:cNvGraphicFramePr>
            <a:graphicFrameLocks noChangeAspect="1"/>
          </p:cNvGraphicFramePr>
          <p:nvPr>
            <p:extLst>
              <p:ext uri="{D42A27DB-BD31-4B8C-83A1-F6EECF244321}">
                <p14:modId xmlns:p14="http://schemas.microsoft.com/office/powerpoint/2010/main" val="967409880"/>
              </p:ext>
            </p:extLst>
          </p:nvPr>
        </p:nvGraphicFramePr>
        <p:xfrm>
          <a:off x="2470726" y="1315623"/>
          <a:ext cx="2336800" cy="368300"/>
        </p:xfrm>
        <a:graphic>
          <a:graphicData uri="http://schemas.openxmlformats.org/presentationml/2006/ole">
            <mc:AlternateContent xmlns:mc="http://schemas.openxmlformats.org/markup-compatibility/2006">
              <mc:Choice xmlns:v="urn:schemas-microsoft-com:vml" Requires="v">
                <p:oleObj spid="_x0000_s76000" name="Equation" r:id="rId4" imgW="2336760" imgH="368280" progId="Equation.DSMT4">
                  <p:embed/>
                </p:oleObj>
              </mc:Choice>
              <mc:Fallback>
                <p:oleObj name="Equation" r:id="rId4" imgW="2336760" imgH="368280" progId="Equation.DSMT4">
                  <p:embed/>
                  <p:pic>
                    <p:nvPicPr>
                      <p:cNvPr id="4" name="对象 3">
                        <a:extLst>
                          <a:ext uri="{FF2B5EF4-FFF2-40B4-BE49-F238E27FC236}">
                            <a16:creationId xmlns:a16="http://schemas.microsoft.com/office/drawing/2014/main" id="{E75AEAAC-F703-4EB3-9CE5-12F5A2118E34}"/>
                          </a:ext>
                        </a:extLst>
                      </p:cNvPr>
                      <p:cNvPicPr/>
                      <p:nvPr/>
                    </p:nvPicPr>
                    <p:blipFill>
                      <a:blip r:embed="rId5"/>
                      <a:stretch>
                        <a:fillRect/>
                      </a:stretch>
                    </p:blipFill>
                    <p:spPr>
                      <a:xfrm>
                        <a:off x="2470726" y="1315623"/>
                        <a:ext cx="2336800" cy="368300"/>
                      </a:xfrm>
                      <a:prstGeom prst="rect">
                        <a:avLst/>
                      </a:prstGeom>
                    </p:spPr>
                  </p:pic>
                </p:oleObj>
              </mc:Fallback>
            </mc:AlternateContent>
          </a:graphicData>
        </a:graphic>
      </p:graphicFrame>
      <p:sp>
        <p:nvSpPr>
          <p:cNvPr id="21" name="文本框 20">
            <a:extLst>
              <a:ext uri="{FF2B5EF4-FFF2-40B4-BE49-F238E27FC236}">
                <a16:creationId xmlns:a16="http://schemas.microsoft.com/office/drawing/2014/main" id="{AEBF3A89-3911-43D4-A201-50FAD139D481}"/>
              </a:ext>
            </a:extLst>
          </p:cNvPr>
          <p:cNvSpPr txBox="1"/>
          <p:nvPr/>
        </p:nvSpPr>
        <p:spPr>
          <a:xfrm>
            <a:off x="516103" y="1318774"/>
            <a:ext cx="1954624" cy="369332"/>
          </a:xfrm>
          <a:prstGeom prst="rect">
            <a:avLst/>
          </a:prstGeom>
          <a:noFill/>
        </p:spPr>
        <p:txBody>
          <a:bodyPr wrap="square" rtlCol="0">
            <a:spAutoFit/>
          </a:bodyPr>
          <a:lstStyle/>
          <a:p>
            <a:r>
              <a:rPr lang="zh-CN" altLang="en-US" dirty="0"/>
              <a:t>单源直接路径有：</a:t>
            </a:r>
          </a:p>
        </p:txBody>
      </p:sp>
      <p:grpSp>
        <p:nvGrpSpPr>
          <p:cNvPr id="24" name="组合 23">
            <a:extLst>
              <a:ext uri="{FF2B5EF4-FFF2-40B4-BE49-F238E27FC236}">
                <a16:creationId xmlns:a16="http://schemas.microsoft.com/office/drawing/2014/main" id="{F533CEA3-D2DC-4A7D-9E56-742D22DB2F50}"/>
              </a:ext>
            </a:extLst>
          </p:cNvPr>
          <p:cNvGrpSpPr/>
          <p:nvPr/>
        </p:nvGrpSpPr>
        <p:grpSpPr>
          <a:xfrm>
            <a:off x="563471" y="1881803"/>
            <a:ext cx="4484015" cy="3667612"/>
            <a:chOff x="563471" y="2040717"/>
            <a:chExt cx="4484015" cy="3667612"/>
          </a:xfrm>
        </p:grpSpPr>
        <p:graphicFrame>
          <p:nvGraphicFramePr>
            <p:cNvPr id="6" name="对象 5">
              <a:extLst>
                <a:ext uri="{FF2B5EF4-FFF2-40B4-BE49-F238E27FC236}">
                  <a16:creationId xmlns:a16="http://schemas.microsoft.com/office/drawing/2014/main" id="{622F932A-C9FA-471E-96F6-875993B56FBF}"/>
                </a:ext>
              </a:extLst>
            </p:cNvPr>
            <p:cNvGraphicFramePr>
              <a:graphicFrameLocks noChangeAspect="1"/>
            </p:cNvGraphicFramePr>
            <p:nvPr>
              <p:extLst/>
            </p:nvPr>
          </p:nvGraphicFramePr>
          <p:xfrm>
            <a:off x="868855" y="2829350"/>
            <a:ext cx="3289300" cy="431800"/>
          </p:xfrm>
          <a:graphic>
            <a:graphicData uri="http://schemas.openxmlformats.org/presentationml/2006/ole">
              <mc:AlternateContent xmlns:mc="http://schemas.openxmlformats.org/markup-compatibility/2006">
                <mc:Choice xmlns:v="urn:schemas-microsoft-com:vml" Requires="v">
                  <p:oleObj spid="_x0000_s76001" name="Equation" r:id="rId6" imgW="3288960" imgH="431640" progId="Equation.DSMT4">
                    <p:embed/>
                  </p:oleObj>
                </mc:Choice>
                <mc:Fallback>
                  <p:oleObj name="Equation" r:id="rId6" imgW="3288960" imgH="431640" progId="Equation.DSMT4">
                    <p:embed/>
                    <p:pic>
                      <p:nvPicPr>
                        <p:cNvPr id="6" name="对象 5">
                          <a:extLst>
                            <a:ext uri="{FF2B5EF4-FFF2-40B4-BE49-F238E27FC236}">
                              <a16:creationId xmlns:a16="http://schemas.microsoft.com/office/drawing/2014/main" id="{622F932A-C9FA-471E-96F6-875993B56FBF}"/>
                            </a:ext>
                          </a:extLst>
                        </p:cNvPr>
                        <p:cNvPicPr/>
                        <p:nvPr/>
                      </p:nvPicPr>
                      <p:blipFill>
                        <a:blip r:embed="rId7"/>
                        <a:stretch>
                          <a:fillRect/>
                        </a:stretch>
                      </p:blipFill>
                      <p:spPr>
                        <a:xfrm>
                          <a:off x="868855" y="2829350"/>
                          <a:ext cx="3289300" cy="43180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2E88FF55-6AC4-45CC-96F2-CA57F15390D3}"/>
                </a:ext>
              </a:extLst>
            </p:cNvPr>
            <p:cNvGraphicFramePr>
              <a:graphicFrameLocks noChangeAspect="1"/>
            </p:cNvGraphicFramePr>
            <p:nvPr>
              <p:extLst/>
            </p:nvPr>
          </p:nvGraphicFramePr>
          <p:xfrm>
            <a:off x="913305" y="3342334"/>
            <a:ext cx="3200400" cy="431800"/>
          </p:xfrm>
          <a:graphic>
            <a:graphicData uri="http://schemas.openxmlformats.org/presentationml/2006/ole">
              <mc:AlternateContent xmlns:mc="http://schemas.openxmlformats.org/markup-compatibility/2006">
                <mc:Choice xmlns:v="urn:schemas-microsoft-com:vml" Requires="v">
                  <p:oleObj spid="_x0000_s76002" name="Equation" r:id="rId8" imgW="3200400" imgH="431640" progId="Equation.DSMT4">
                    <p:embed/>
                  </p:oleObj>
                </mc:Choice>
                <mc:Fallback>
                  <p:oleObj name="Equation" r:id="rId8" imgW="3200400" imgH="431640" progId="Equation.DSMT4">
                    <p:embed/>
                    <p:pic>
                      <p:nvPicPr>
                        <p:cNvPr id="7" name="对象 6">
                          <a:extLst>
                            <a:ext uri="{FF2B5EF4-FFF2-40B4-BE49-F238E27FC236}">
                              <a16:creationId xmlns:a16="http://schemas.microsoft.com/office/drawing/2014/main" id="{2E88FF55-6AC4-45CC-96F2-CA57F15390D3}"/>
                            </a:ext>
                          </a:extLst>
                        </p:cNvPr>
                        <p:cNvPicPr/>
                        <p:nvPr/>
                      </p:nvPicPr>
                      <p:blipFill>
                        <a:blip r:embed="rId9"/>
                        <a:stretch>
                          <a:fillRect/>
                        </a:stretch>
                      </p:blipFill>
                      <p:spPr>
                        <a:xfrm>
                          <a:off x="913305" y="3342334"/>
                          <a:ext cx="3200400" cy="43180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32A1E8FC-CFDC-48D0-A3AC-4EB6E81032AA}"/>
                </a:ext>
              </a:extLst>
            </p:cNvPr>
            <p:cNvGraphicFramePr>
              <a:graphicFrameLocks noChangeAspect="1"/>
            </p:cNvGraphicFramePr>
            <p:nvPr>
              <p:extLst/>
            </p:nvPr>
          </p:nvGraphicFramePr>
          <p:xfrm>
            <a:off x="720992" y="4793929"/>
            <a:ext cx="4000500" cy="914400"/>
          </p:xfrm>
          <a:graphic>
            <a:graphicData uri="http://schemas.openxmlformats.org/presentationml/2006/ole">
              <mc:AlternateContent xmlns:mc="http://schemas.openxmlformats.org/markup-compatibility/2006">
                <mc:Choice xmlns:v="urn:schemas-microsoft-com:vml" Requires="v">
                  <p:oleObj spid="_x0000_s76003" name="Equation" r:id="rId10" imgW="4000320" imgH="914400" progId="Equation.DSMT4">
                    <p:embed/>
                  </p:oleObj>
                </mc:Choice>
                <mc:Fallback>
                  <p:oleObj name="Equation" r:id="rId10" imgW="4000320" imgH="914400" progId="Equation.DSMT4">
                    <p:embed/>
                    <p:pic>
                      <p:nvPicPr>
                        <p:cNvPr id="8" name="对象 7">
                          <a:extLst>
                            <a:ext uri="{FF2B5EF4-FFF2-40B4-BE49-F238E27FC236}">
                              <a16:creationId xmlns:a16="http://schemas.microsoft.com/office/drawing/2014/main" id="{32A1E8FC-CFDC-48D0-A3AC-4EB6E81032AA}"/>
                            </a:ext>
                          </a:extLst>
                        </p:cNvPr>
                        <p:cNvPicPr/>
                        <p:nvPr/>
                      </p:nvPicPr>
                      <p:blipFill>
                        <a:blip r:embed="rId11"/>
                        <a:stretch>
                          <a:fillRect/>
                        </a:stretch>
                      </p:blipFill>
                      <p:spPr>
                        <a:xfrm>
                          <a:off x="720992" y="4793929"/>
                          <a:ext cx="4000500" cy="914400"/>
                        </a:xfrm>
                        <a:prstGeom prst="rect">
                          <a:avLst/>
                        </a:prstGeom>
                      </p:spPr>
                    </p:pic>
                  </p:oleObj>
                </mc:Fallback>
              </mc:AlternateContent>
            </a:graphicData>
          </a:graphic>
        </p:graphicFrame>
        <p:sp>
          <p:nvSpPr>
            <p:cNvPr id="13" name="文本框 12">
              <a:extLst>
                <a:ext uri="{FF2B5EF4-FFF2-40B4-BE49-F238E27FC236}">
                  <a16:creationId xmlns:a16="http://schemas.microsoft.com/office/drawing/2014/main" id="{ED0BC419-8BF8-4033-BA52-EF9B318F1965}"/>
                </a:ext>
              </a:extLst>
            </p:cNvPr>
            <p:cNvSpPr txBox="1"/>
            <p:nvPr/>
          </p:nvSpPr>
          <p:spPr>
            <a:xfrm>
              <a:off x="578732" y="2456867"/>
              <a:ext cx="3402403" cy="369332"/>
            </a:xfrm>
            <a:prstGeom prst="rect">
              <a:avLst/>
            </a:prstGeom>
            <a:noFill/>
          </p:spPr>
          <p:txBody>
            <a:bodyPr wrap="square" rtlCol="0">
              <a:spAutoFit/>
            </a:bodyPr>
            <a:lstStyle/>
            <a:p>
              <a:r>
                <a:rPr lang="zh-CN" altLang="en-US" dirty="0"/>
                <a:t>此时有：</a:t>
              </a:r>
            </a:p>
          </p:txBody>
        </p:sp>
        <p:sp>
          <p:nvSpPr>
            <p:cNvPr id="14" name="文本框 13">
              <a:extLst>
                <a:ext uri="{FF2B5EF4-FFF2-40B4-BE49-F238E27FC236}">
                  <a16:creationId xmlns:a16="http://schemas.microsoft.com/office/drawing/2014/main" id="{60AF0852-4559-41D0-8973-F6B5C1A016C2}"/>
                </a:ext>
              </a:extLst>
            </p:cNvPr>
            <p:cNvSpPr txBox="1"/>
            <p:nvPr/>
          </p:nvSpPr>
          <p:spPr>
            <a:xfrm>
              <a:off x="589124" y="4401094"/>
              <a:ext cx="1550061" cy="369332"/>
            </a:xfrm>
            <a:prstGeom prst="rect">
              <a:avLst/>
            </a:prstGeom>
            <a:noFill/>
          </p:spPr>
          <p:txBody>
            <a:bodyPr wrap="square" rtlCol="0">
              <a:spAutoFit/>
            </a:bodyPr>
            <a:lstStyle/>
            <a:p>
              <a:r>
                <a:rPr lang="zh-CN" altLang="en-US" dirty="0"/>
                <a:t>时频点挑选：</a:t>
              </a:r>
            </a:p>
          </p:txBody>
        </p:sp>
        <p:sp>
          <p:nvSpPr>
            <p:cNvPr id="22" name="文本框 21">
              <a:extLst>
                <a:ext uri="{FF2B5EF4-FFF2-40B4-BE49-F238E27FC236}">
                  <a16:creationId xmlns:a16="http://schemas.microsoft.com/office/drawing/2014/main" id="{A2FF22FC-F85D-43CF-9780-4ACED5D4699B}"/>
                </a:ext>
              </a:extLst>
            </p:cNvPr>
            <p:cNvSpPr txBox="1"/>
            <p:nvPr/>
          </p:nvSpPr>
          <p:spPr>
            <a:xfrm>
              <a:off x="641901" y="3902231"/>
              <a:ext cx="4267201"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altLang="zh-CN" b="1" dirty="0"/>
                <a:t>NOTE: </a:t>
              </a:r>
              <a:r>
                <a:rPr lang="zh-CN" altLang="en-US" dirty="0"/>
                <a:t>实部和虚部向量的绝对方向一致</a:t>
              </a:r>
              <a:r>
                <a:rPr lang="zh-CN" altLang="en-US" dirty="0">
                  <a:solidFill>
                    <a:schemeClr val="tx1"/>
                  </a:solidFill>
                </a:rPr>
                <a:t>。</a:t>
              </a:r>
              <a:r>
                <a:rPr lang="zh-CN" altLang="en-US" dirty="0">
                  <a:solidFill>
                    <a:srgbClr val="8D1111"/>
                  </a:solidFill>
                </a:rPr>
                <a:t>   </a:t>
              </a:r>
              <a:r>
                <a:rPr lang="zh-CN" altLang="en-US" dirty="0">
                  <a:solidFill>
                    <a:schemeClr val="tx1"/>
                  </a:solidFill>
                </a:rPr>
                <a:t>    </a:t>
              </a:r>
            </a:p>
          </p:txBody>
        </p:sp>
        <p:sp>
          <p:nvSpPr>
            <p:cNvPr id="5" name="文本框 4">
              <a:extLst>
                <a:ext uri="{FF2B5EF4-FFF2-40B4-BE49-F238E27FC236}">
                  <a16:creationId xmlns:a16="http://schemas.microsoft.com/office/drawing/2014/main" id="{271C9370-0CA4-4FC5-900B-8E0BC2B3565E}"/>
                </a:ext>
              </a:extLst>
            </p:cNvPr>
            <p:cNvSpPr txBox="1"/>
            <p:nvPr/>
          </p:nvSpPr>
          <p:spPr>
            <a:xfrm>
              <a:off x="578732" y="2456867"/>
              <a:ext cx="4468754" cy="3251462"/>
            </a:xfrm>
            <a:prstGeom prst="rect">
              <a:avLst/>
            </a:prstGeom>
            <a:noFill/>
            <a:ln w="38100">
              <a:solidFill>
                <a:srgbClr val="8D1111"/>
              </a:solidFill>
            </a:ln>
          </p:spPr>
          <p:txBody>
            <a:bodyPr wrap="square" rtlCol="0">
              <a:spAutoFit/>
            </a:bodyPr>
            <a:lstStyle/>
            <a:p>
              <a:endParaRPr lang="zh-CN" altLang="en-US" dirty="0"/>
            </a:p>
          </p:txBody>
        </p:sp>
        <p:sp>
          <p:nvSpPr>
            <p:cNvPr id="9" name="文本框 8">
              <a:extLst>
                <a:ext uri="{FF2B5EF4-FFF2-40B4-BE49-F238E27FC236}">
                  <a16:creationId xmlns:a16="http://schemas.microsoft.com/office/drawing/2014/main" id="{843FE1DA-61F0-4165-9552-73D483B68EC1}"/>
                </a:ext>
              </a:extLst>
            </p:cNvPr>
            <p:cNvSpPr txBox="1"/>
            <p:nvPr/>
          </p:nvSpPr>
          <p:spPr>
            <a:xfrm>
              <a:off x="563471" y="2040717"/>
              <a:ext cx="3075655" cy="369332"/>
            </a:xfrm>
            <a:prstGeom prst="rect">
              <a:avLst/>
            </a:prstGeom>
            <a:noFill/>
          </p:spPr>
          <p:txBody>
            <a:bodyPr wrap="square" rtlCol="0">
              <a:spAutoFit/>
            </a:bodyPr>
            <a:lstStyle/>
            <a:p>
              <a:r>
                <a:rPr lang="zh-CN" altLang="en-US" b="1" dirty="0">
                  <a:solidFill>
                    <a:srgbClr val="8D1111"/>
                  </a:solidFill>
                </a:rPr>
                <a:t>低混响单源点（</a:t>
              </a:r>
              <a:r>
                <a:rPr lang="en-US" altLang="zh-CN" b="1" dirty="0">
                  <a:solidFill>
                    <a:srgbClr val="8D1111"/>
                  </a:solidFill>
                </a:rPr>
                <a:t>LRSS</a:t>
              </a:r>
              <a:r>
                <a:rPr lang="zh-CN" altLang="en-US" b="1" dirty="0">
                  <a:solidFill>
                    <a:srgbClr val="8D1111"/>
                  </a:solidFill>
                </a:rPr>
                <a:t>）算法</a:t>
              </a:r>
            </a:p>
          </p:txBody>
        </p:sp>
      </p:grpSp>
      <p:graphicFrame>
        <p:nvGraphicFramePr>
          <p:cNvPr id="10" name="对象 9">
            <a:extLst>
              <a:ext uri="{FF2B5EF4-FFF2-40B4-BE49-F238E27FC236}">
                <a16:creationId xmlns:a16="http://schemas.microsoft.com/office/drawing/2014/main" id="{E1652CAA-A4F9-498B-AA02-DD022E6A0FE5}"/>
              </a:ext>
            </a:extLst>
          </p:cNvPr>
          <p:cNvGraphicFramePr>
            <a:graphicFrameLocks noChangeAspect="1"/>
          </p:cNvGraphicFramePr>
          <p:nvPr>
            <p:extLst>
              <p:ext uri="{D42A27DB-BD31-4B8C-83A1-F6EECF244321}">
                <p14:modId xmlns:p14="http://schemas.microsoft.com/office/powerpoint/2010/main" val="3322666680"/>
              </p:ext>
            </p:extLst>
          </p:nvPr>
        </p:nvGraphicFramePr>
        <p:xfrm>
          <a:off x="5876280" y="2770751"/>
          <a:ext cx="6489700" cy="355600"/>
        </p:xfrm>
        <a:graphic>
          <a:graphicData uri="http://schemas.openxmlformats.org/presentationml/2006/ole">
            <mc:AlternateContent xmlns:mc="http://schemas.openxmlformats.org/markup-compatibility/2006">
              <mc:Choice xmlns:v="urn:schemas-microsoft-com:vml" Requires="v">
                <p:oleObj spid="_x0000_s76004" name="Equation" r:id="rId12" imgW="6489360" imgH="355320" progId="Equation.DSMT4">
                  <p:embed/>
                </p:oleObj>
              </mc:Choice>
              <mc:Fallback>
                <p:oleObj name="Equation" r:id="rId12" imgW="6489360" imgH="355320" progId="Equation.DSMT4">
                  <p:embed/>
                  <p:pic>
                    <p:nvPicPr>
                      <p:cNvPr id="10" name="对象 9">
                        <a:extLst>
                          <a:ext uri="{FF2B5EF4-FFF2-40B4-BE49-F238E27FC236}">
                            <a16:creationId xmlns:a16="http://schemas.microsoft.com/office/drawing/2014/main" id="{E1652CAA-A4F9-498B-AA02-DD022E6A0FE5}"/>
                          </a:ext>
                        </a:extLst>
                      </p:cNvPr>
                      <p:cNvPicPr/>
                      <p:nvPr/>
                    </p:nvPicPr>
                    <p:blipFill>
                      <a:blip r:embed="rId13"/>
                      <a:stretch>
                        <a:fillRect/>
                      </a:stretch>
                    </p:blipFill>
                    <p:spPr>
                      <a:xfrm>
                        <a:off x="5876280" y="2770751"/>
                        <a:ext cx="6489700" cy="355600"/>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E6FCEE6A-A9E8-4796-B6B6-C30A5CCEF1BD}"/>
              </a:ext>
            </a:extLst>
          </p:cNvPr>
          <p:cNvGraphicFramePr>
            <a:graphicFrameLocks noChangeAspect="1"/>
          </p:cNvGraphicFramePr>
          <p:nvPr>
            <p:extLst>
              <p:ext uri="{D42A27DB-BD31-4B8C-83A1-F6EECF244321}">
                <p14:modId xmlns:p14="http://schemas.microsoft.com/office/powerpoint/2010/main" val="248266616"/>
              </p:ext>
            </p:extLst>
          </p:nvPr>
        </p:nvGraphicFramePr>
        <p:xfrm>
          <a:off x="5876280" y="3251547"/>
          <a:ext cx="6438900" cy="355600"/>
        </p:xfrm>
        <a:graphic>
          <a:graphicData uri="http://schemas.openxmlformats.org/presentationml/2006/ole">
            <mc:AlternateContent xmlns:mc="http://schemas.openxmlformats.org/markup-compatibility/2006">
              <mc:Choice xmlns:v="urn:schemas-microsoft-com:vml" Requires="v">
                <p:oleObj spid="_x0000_s76005" name="Equation" r:id="rId14" imgW="6438600" imgH="355320" progId="Equation.DSMT4">
                  <p:embed/>
                </p:oleObj>
              </mc:Choice>
              <mc:Fallback>
                <p:oleObj name="Equation" r:id="rId14" imgW="6438600" imgH="355320" progId="Equation.DSMT4">
                  <p:embed/>
                  <p:pic>
                    <p:nvPicPr>
                      <p:cNvPr id="11" name="对象 10">
                        <a:extLst>
                          <a:ext uri="{FF2B5EF4-FFF2-40B4-BE49-F238E27FC236}">
                            <a16:creationId xmlns:a16="http://schemas.microsoft.com/office/drawing/2014/main" id="{E6FCEE6A-A9E8-4796-B6B6-C30A5CCEF1BD}"/>
                          </a:ext>
                        </a:extLst>
                      </p:cNvPr>
                      <p:cNvPicPr/>
                      <p:nvPr/>
                    </p:nvPicPr>
                    <p:blipFill>
                      <a:blip r:embed="rId15"/>
                      <a:stretch>
                        <a:fillRect/>
                      </a:stretch>
                    </p:blipFill>
                    <p:spPr>
                      <a:xfrm>
                        <a:off x="5876280" y="3251547"/>
                        <a:ext cx="6438900" cy="355600"/>
                      </a:xfrm>
                      <a:prstGeom prst="rect">
                        <a:avLst/>
                      </a:prstGeom>
                    </p:spPr>
                  </p:pic>
                </p:oleObj>
              </mc:Fallback>
            </mc:AlternateContent>
          </a:graphicData>
        </a:graphic>
      </p:graphicFrame>
      <p:sp>
        <p:nvSpPr>
          <p:cNvPr id="27" name="灯片编号占位符 26">
            <a:extLst>
              <a:ext uri="{FF2B5EF4-FFF2-40B4-BE49-F238E27FC236}">
                <a16:creationId xmlns:a16="http://schemas.microsoft.com/office/drawing/2014/main" id="{AF91E5A9-7AC7-440C-9D1F-B0D11C74150E}"/>
              </a:ext>
            </a:extLst>
          </p:cNvPr>
          <p:cNvSpPr>
            <a:spLocks noGrp="1"/>
          </p:cNvSpPr>
          <p:nvPr>
            <p:ph type="sldNum" sz="quarter" idx="12"/>
          </p:nvPr>
        </p:nvSpPr>
        <p:spPr/>
        <p:txBody>
          <a:bodyPr/>
          <a:lstStyle/>
          <a:p>
            <a:fld id="{48F63A3B-78C7-47BE-AE5E-E10140E04643}" type="slidenum">
              <a:rPr lang="en-US" smtClean="0"/>
              <a:pPr/>
              <a:t>14</a:t>
            </a:fld>
            <a:r>
              <a:rPr lang="en-US" dirty="0"/>
              <a:t>/50</a:t>
            </a:r>
          </a:p>
        </p:txBody>
      </p:sp>
      <p:sp>
        <p:nvSpPr>
          <p:cNvPr id="3" name="矩形 2">
            <a:extLst>
              <a:ext uri="{FF2B5EF4-FFF2-40B4-BE49-F238E27FC236}">
                <a16:creationId xmlns:a16="http://schemas.microsoft.com/office/drawing/2014/main" id="{BFBDC9FD-7082-4D8E-AE98-D8119B8D479A}"/>
              </a:ext>
            </a:extLst>
          </p:cNvPr>
          <p:cNvSpPr/>
          <p:nvPr/>
        </p:nvSpPr>
        <p:spPr>
          <a:xfrm>
            <a:off x="537356" y="834195"/>
            <a:ext cx="11099250" cy="307777"/>
          </a:xfrm>
          <a:prstGeom prst="rect">
            <a:avLst/>
          </a:prstGeom>
        </p:spPr>
        <p:txBody>
          <a:bodyPr wrap="square">
            <a:spAutoFit/>
          </a:bodyPr>
          <a:lstStyle/>
          <a:p>
            <a:r>
              <a:rPr lang="en-US" altLang="zh-CN" sz="1400" dirty="0">
                <a:solidFill>
                  <a:srgbClr val="0000FF"/>
                </a:solidFill>
                <a:latin typeface="Arial" panose="020B0604020202020204" pitchFamily="34" charset="0"/>
              </a:rPr>
              <a:t>Wu et al., “Multisource DOA estimation in a reverberant environment using a single acoustic vector sensor.”</a:t>
            </a:r>
            <a:endParaRPr lang="zh-CN" altLang="en-US" sz="1400" dirty="0">
              <a:solidFill>
                <a:srgbClr val="0000FF"/>
              </a:solidFill>
            </a:endParaRPr>
          </a:p>
        </p:txBody>
      </p:sp>
      <p:grpSp>
        <p:nvGrpSpPr>
          <p:cNvPr id="30" name="组合 29">
            <a:extLst>
              <a:ext uri="{FF2B5EF4-FFF2-40B4-BE49-F238E27FC236}">
                <a16:creationId xmlns:a16="http://schemas.microsoft.com/office/drawing/2014/main" id="{56FC11F9-96A7-421C-AE2C-27D54A2B748F}"/>
              </a:ext>
            </a:extLst>
          </p:cNvPr>
          <p:cNvGrpSpPr/>
          <p:nvPr/>
        </p:nvGrpSpPr>
        <p:grpSpPr>
          <a:xfrm>
            <a:off x="5737896" y="1771345"/>
            <a:ext cx="5664632" cy="3822894"/>
            <a:chOff x="5399395" y="1474198"/>
            <a:chExt cx="5664632" cy="3822894"/>
          </a:xfrm>
        </p:grpSpPr>
        <p:sp>
          <p:nvSpPr>
            <p:cNvPr id="15" name="文本框 14">
              <a:extLst>
                <a:ext uri="{FF2B5EF4-FFF2-40B4-BE49-F238E27FC236}">
                  <a16:creationId xmlns:a16="http://schemas.microsoft.com/office/drawing/2014/main" id="{82CD497C-7341-4075-8083-1D343D4B4E56}"/>
                </a:ext>
              </a:extLst>
            </p:cNvPr>
            <p:cNvSpPr txBox="1"/>
            <p:nvPr/>
          </p:nvSpPr>
          <p:spPr>
            <a:xfrm>
              <a:off x="5401526" y="2042616"/>
              <a:ext cx="2037772" cy="369332"/>
            </a:xfrm>
            <a:prstGeom prst="rect">
              <a:avLst/>
            </a:prstGeom>
            <a:noFill/>
          </p:spPr>
          <p:txBody>
            <a:bodyPr wrap="square" rtlCol="0">
              <a:spAutoFit/>
            </a:bodyPr>
            <a:lstStyle/>
            <a:p>
              <a:r>
                <a:rPr lang="zh-CN" altLang="en-US" dirty="0"/>
                <a:t>双源占优时频点有：</a:t>
              </a:r>
            </a:p>
          </p:txBody>
        </p:sp>
        <p:sp>
          <p:nvSpPr>
            <p:cNvPr id="17" name="文本框 16">
              <a:extLst>
                <a:ext uri="{FF2B5EF4-FFF2-40B4-BE49-F238E27FC236}">
                  <a16:creationId xmlns:a16="http://schemas.microsoft.com/office/drawing/2014/main" id="{22D2E89D-DF40-4504-A9B4-5B73BDAB6F72}"/>
                </a:ext>
              </a:extLst>
            </p:cNvPr>
            <p:cNvSpPr txBox="1"/>
            <p:nvPr/>
          </p:nvSpPr>
          <p:spPr>
            <a:xfrm>
              <a:off x="5466411" y="3719630"/>
              <a:ext cx="3715759" cy="369332"/>
            </a:xfrm>
            <a:prstGeom prst="rect">
              <a:avLst/>
            </a:prstGeom>
            <a:noFill/>
          </p:spPr>
          <p:txBody>
            <a:bodyPr wrap="square" rtlCol="0">
              <a:spAutoFit/>
            </a:bodyPr>
            <a:lstStyle/>
            <a:p>
              <a:r>
                <a:rPr lang="zh-CN" altLang="en-US" dirty="0"/>
                <a:t>当声源邻近或者近似反向时：</a:t>
              </a:r>
            </a:p>
          </p:txBody>
        </p:sp>
        <p:graphicFrame>
          <p:nvGraphicFramePr>
            <p:cNvPr id="18" name="对象 17">
              <a:extLst>
                <a:ext uri="{FF2B5EF4-FFF2-40B4-BE49-F238E27FC236}">
                  <a16:creationId xmlns:a16="http://schemas.microsoft.com/office/drawing/2014/main" id="{5F21FA10-8C8D-4D95-8626-C39F7759F92C}"/>
                </a:ext>
              </a:extLst>
            </p:cNvPr>
            <p:cNvGraphicFramePr>
              <a:graphicFrameLocks noChangeAspect="1"/>
            </p:cNvGraphicFramePr>
            <p:nvPr>
              <p:extLst>
                <p:ext uri="{D42A27DB-BD31-4B8C-83A1-F6EECF244321}">
                  <p14:modId xmlns:p14="http://schemas.microsoft.com/office/powerpoint/2010/main" val="2469445662"/>
                </p:ext>
              </p:extLst>
            </p:nvPr>
          </p:nvGraphicFramePr>
          <p:xfrm>
            <a:off x="8653142" y="3726113"/>
            <a:ext cx="863600" cy="330200"/>
          </p:xfrm>
          <a:graphic>
            <a:graphicData uri="http://schemas.openxmlformats.org/presentationml/2006/ole">
              <mc:AlternateContent xmlns:mc="http://schemas.openxmlformats.org/markup-compatibility/2006">
                <mc:Choice xmlns:v="urn:schemas-microsoft-com:vml" Requires="v">
                  <p:oleObj spid="_x0000_s76006" name="Equation" r:id="rId16" imgW="863280" imgH="330120" progId="Equation.DSMT4">
                    <p:embed/>
                  </p:oleObj>
                </mc:Choice>
                <mc:Fallback>
                  <p:oleObj name="Equation" r:id="rId16" imgW="863280" imgH="330120" progId="Equation.DSMT4">
                    <p:embed/>
                    <p:pic>
                      <p:nvPicPr>
                        <p:cNvPr id="18" name="对象 17">
                          <a:extLst>
                            <a:ext uri="{FF2B5EF4-FFF2-40B4-BE49-F238E27FC236}">
                              <a16:creationId xmlns:a16="http://schemas.microsoft.com/office/drawing/2014/main" id="{5F21FA10-8C8D-4D95-8626-C39F7759F92C}"/>
                            </a:ext>
                          </a:extLst>
                        </p:cNvPr>
                        <p:cNvPicPr/>
                        <p:nvPr/>
                      </p:nvPicPr>
                      <p:blipFill>
                        <a:blip r:embed="rId17"/>
                        <a:stretch>
                          <a:fillRect/>
                        </a:stretch>
                      </p:blipFill>
                      <p:spPr>
                        <a:xfrm>
                          <a:off x="8653142" y="3726113"/>
                          <a:ext cx="863600" cy="330200"/>
                        </a:xfrm>
                        <a:prstGeom prst="rect">
                          <a:avLst/>
                        </a:prstGeom>
                      </p:spPr>
                    </p:pic>
                  </p:oleObj>
                </mc:Fallback>
              </mc:AlternateContent>
            </a:graphicData>
          </a:graphic>
        </p:graphicFrame>
        <p:sp>
          <p:nvSpPr>
            <p:cNvPr id="23" name="文本框 22">
              <a:extLst>
                <a:ext uri="{FF2B5EF4-FFF2-40B4-BE49-F238E27FC236}">
                  <a16:creationId xmlns:a16="http://schemas.microsoft.com/office/drawing/2014/main" id="{6EC7D10E-2237-40C2-B998-C036A5893AF1}"/>
                </a:ext>
              </a:extLst>
            </p:cNvPr>
            <p:cNvSpPr txBox="1"/>
            <p:nvPr/>
          </p:nvSpPr>
          <p:spPr>
            <a:xfrm>
              <a:off x="5399395" y="1917440"/>
              <a:ext cx="5664632" cy="3379652"/>
            </a:xfrm>
            <a:prstGeom prst="rect">
              <a:avLst/>
            </a:prstGeom>
            <a:noFill/>
            <a:ln w="38100">
              <a:solidFill>
                <a:srgbClr val="8D1111"/>
              </a:solidFill>
            </a:ln>
          </p:spPr>
          <p:txBody>
            <a:bodyPr wrap="square" rtlCol="0">
              <a:spAutoFit/>
            </a:bodyPr>
            <a:lstStyle/>
            <a:p>
              <a:endParaRPr lang="zh-CN" altLang="en-US" dirty="0"/>
            </a:p>
          </p:txBody>
        </p:sp>
        <p:sp>
          <p:nvSpPr>
            <p:cNvPr id="26" name="文本框 25">
              <a:extLst>
                <a:ext uri="{FF2B5EF4-FFF2-40B4-BE49-F238E27FC236}">
                  <a16:creationId xmlns:a16="http://schemas.microsoft.com/office/drawing/2014/main" id="{E7E867BE-F87A-4624-82A8-B720A844C09F}"/>
                </a:ext>
              </a:extLst>
            </p:cNvPr>
            <p:cNvSpPr txBox="1"/>
            <p:nvPr/>
          </p:nvSpPr>
          <p:spPr>
            <a:xfrm>
              <a:off x="5401526" y="1474198"/>
              <a:ext cx="1334874" cy="369332"/>
            </a:xfrm>
            <a:prstGeom prst="rect">
              <a:avLst/>
            </a:prstGeom>
            <a:noFill/>
          </p:spPr>
          <p:txBody>
            <a:bodyPr wrap="square" rtlCol="0">
              <a:spAutoFit/>
            </a:bodyPr>
            <a:lstStyle/>
            <a:p>
              <a:r>
                <a:rPr lang="zh-CN" altLang="en-US" b="1" dirty="0">
                  <a:solidFill>
                    <a:srgbClr val="8D1111"/>
                  </a:solidFill>
                </a:rPr>
                <a:t>算法分析</a:t>
              </a:r>
            </a:p>
          </p:txBody>
        </p:sp>
        <p:sp>
          <p:nvSpPr>
            <p:cNvPr id="28" name="文本框 27">
              <a:extLst>
                <a:ext uri="{FF2B5EF4-FFF2-40B4-BE49-F238E27FC236}">
                  <a16:creationId xmlns:a16="http://schemas.microsoft.com/office/drawing/2014/main" id="{AE45DF5E-EDF8-4307-9D3D-923FAD84AE1E}"/>
                </a:ext>
              </a:extLst>
            </p:cNvPr>
            <p:cNvSpPr txBox="1"/>
            <p:nvPr/>
          </p:nvSpPr>
          <p:spPr>
            <a:xfrm>
              <a:off x="5527083" y="4184716"/>
              <a:ext cx="3989659"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dirty="0">
                  <a:solidFill>
                    <a:schemeClr val="tx1"/>
                  </a:solidFill>
                </a:rPr>
                <a:t>实部和虚部向量的绝对方向仍然一致。</a:t>
              </a:r>
            </a:p>
          </p:txBody>
        </p:sp>
        <p:sp>
          <p:nvSpPr>
            <p:cNvPr id="29" name="文本框 28">
              <a:extLst>
                <a:ext uri="{FF2B5EF4-FFF2-40B4-BE49-F238E27FC236}">
                  <a16:creationId xmlns:a16="http://schemas.microsoft.com/office/drawing/2014/main" id="{077B1E9C-BFB3-4619-9F5A-F3BEA4281504}"/>
                </a:ext>
              </a:extLst>
            </p:cNvPr>
            <p:cNvSpPr txBox="1"/>
            <p:nvPr/>
          </p:nvSpPr>
          <p:spPr>
            <a:xfrm>
              <a:off x="5537779" y="4766391"/>
              <a:ext cx="4198573"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dirty="0">
                  <a:solidFill>
                    <a:schemeClr val="tx1"/>
                  </a:solidFill>
                </a:rPr>
                <a:t>双源占优点被判别为低混响单源占优点。</a:t>
              </a:r>
            </a:p>
          </p:txBody>
        </p:sp>
      </p:grpSp>
      <p:graphicFrame>
        <p:nvGraphicFramePr>
          <p:cNvPr id="31" name="对象 30">
            <a:extLst>
              <a:ext uri="{FF2B5EF4-FFF2-40B4-BE49-F238E27FC236}">
                <a16:creationId xmlns:a16="http://schemas.microsoft.com/office/drawing/2014/main" id="{E3D39B0A-7C7C-4E7C-8796-C5D1D96394BA}"/>
              </a:ext>
            </a:extLst>
          </p:cNvPr>
          <p:cNvGraphicFramePr>
            <a:graphicFrameLocks noChangeAspect="1"/>
          </p:cNvGraphicFramePr>
          <p:nvPr>
            <p:extLst>
              <p:ext uri="{D42A27DB-BD31-4B8C-83A1-F6EECF244321}">
                <p14:modId xmlns:p14="http://schemas.microsoft.com/office/powerpoint/2010/main" val="2445966305"/>
              </p:ext>
            </p:extLst>
          </p:nvPr>
        </p:nvGraphicFramePr>
        <p:xfrm>
          <a:off x="7356181" y="1351662"/>
          <a:ext cx="4279900" cy="368300"/>
        </p:xfrm>
        <a:graphic>
          <a:graphicData uri="http://schemas.openxmlformats.org/presentationml/2006/ole">
            <mc:AlternateContent xmlns:mc="http://schemas.openxmlformats.org/markup-compatibility/2006">
              <mc:Choice xmlns:v="urn:schemas-microsoft-com:vml" Requires="v">
                <p:oleObj spid="_x0000_s76007" name="Equation" r:id="rId18" imgW="4279680" imgH="368280" progId="Equation.DSMT4">
                  <p:embed/>
                </p:oleObj>
              </mc:Choice>
              <mc:Fallback>
                <p:oleObj name="Equation" r:id="rId18" imgW="4279680" imgH="368280" progId="Equation.DSMT4">
                  <p:embed/>
                  <p:pic>
                    <p:nvPicPr>
                      <p:cNvPr id="0" name=""/>
                      <p:cNvPicPr/>
                      <p:nvPr/>
                    </p:nvPicPr>
                    <p:blipFill>
                      <a:blip r:embed="rId19"/>
                      <a:stretch>
                        <a:fillRect/>
                      </a:stretch>
                    </p:blipFill>
                    <p:spPr>
                      <a:xfrm>
                        <a:off x="7356181" y="1351662"/>
                        <a:ext cx="4279900" cy="368300"/>
                      </a:xfrm>
                      <a:prstGeom prst="rect">
                        <a:avLst/>
                      </a:prstGeom>
                    </p:spPr>
                  </p:pic>
                </p:oleObj>
              </mc:Fallback>
            </mc:AlternateContent>
          </a:graphicData>
        </a:graphic>
      </p:graphicFrame>
      <p:sp>
        <p:nvSpPr>
          <p:cNvPr id="32" name="文本框 31">
            <a:extLst>
              <a:ext uri="{FF2B5EF4-FFF2-40B4-BE49-F238E27FC236}">
                <a16:creationId xmlns:a16="http://schemas.microsoft.com/office/drawing/2014/main" id="{6C6C4602-4E88-4594-AF83-5E36E5936553}"/>
              </a:ext>
            </a:extLst>
          </p:cNvPr>
          <p:cNvSpPr txBox="1"/>
          <p:nvPr/>
        </p:nvSpPr>
        <p:spPr>
          <a:xfrm>
            <a:off x="5430152" y="1352409"/>
            <a:ext cx="1954624" cy="369332"/>
          </a:xfrm>
          <a:prstGeom prst="rect">
            <a:avLst/>
          </a:prstGeom>
          <a:noFill/>
        </p:spPr>
        <p:txBody>
          <a:bodyPr wrap="square" rtlCol="0">
            <a:spAutoFit/>
          </a:bodyPr>
          <a:lstStyle/>
          <a:p>
            <a:r>
              <a:rPr lang="zh-CN" altLang="en-US" dirty="0"/>
              <a:t>双源直接路径有：</a:t>
            </a:r>
          </a:p>
        </p:txBody>
      </p:sp>
    </p:spTree>
    <p:extLst>
      <p:ext uri="{BB962C8B-B14F-4D97-AF65-F5344CB8AC3E}">
        <p14:creationId xmlns:p14="http://schemas.microsoft.com/office/powerpoint/2010/main" val="970476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301C16-11FF-4825-9EC4-0D39D85E32F2}"/>
              </a:ext>
            </a:extLst>
          </p:cNvPr>
          <p:cNvSpPr>
            <a:spLocks noGrp="1"/>
          </p:cNvSpPr>
          <p:nvPr>
            <p:ph type="title"/>
          </p:nvPr>
        </p:nvSpPr>
        <p:spPr/>
        <p:txBody>
          <a:bodyPr/>
          <a:lstStyle/>
          <a:p>
            <a:r>
              <a:rPr lang="zh-CN" altLang="en-US" dirty="0"/>
              <a:t>时频点选取算法及分析</a:t>
            </a:r>
            <a:r>
              <a:rPr lang="en-US" altLang="zh-CN" dirty="0"/>
              <a:t>Ⅱ</a:t>
            </a:r>
            <a:endParaRPr lang="zh-CN" altLang="en-US" dirty="0"/>
          </a:p>
        </p:txBody>
      </p:sp>
      <p:grpSp>
        <p:nvGrpSpPr>
          <p:cNvPr id="6" name="组合 5">
            <a:extLst>
              <a:ext uri="{FF2B5EF4-FFF2-40B4-BE49-F238E27FC236}">
                <a16:creationId xmlns:a16="http://schemas.microsoft.com/office/drawing/2014/main" id="{2FACAFA6-F614-40E9-A32B-AA94340E0246}"/>
              </a:ext>
            </a:extLst>
          </p:cNvPr>
          <p:cNvGrpSpPr/>
          <p:nvPr/>
        </p:nvGrpSpPr>
        <p:grpSpPr>
          <a:xfrm>
            <a:off x="978477" y="3440221"/>
            <a:ext cx="10047430" cy="2202073"/>
            <a:chOff x="1144154" y="1218505"/>
            <a:chExt cx="9903692" cy="2801130"/>
          </a:xfrm>
        </p:grpSpPr>
        <p:pic>
          <p:nvPicPr>
            <p:cNvPr id="7" name="图片 6">
              <a:extLst>
                <a:ext uri="{FF2B5EF4-FFF2-40B4-BE49-F238E27FC236}">
                  <a16:creationId xmlns:a16="http://schemas.microsoft.com/office/drawing/2014/main" id="{8CEAEBAB-0BAC-4C22-87A3-61E7263A30D7}"/>
                </a:ext>
              </a:extLst>
            </p:cNvPr>
            <p:cNvPicPr>
              <a:picLocks noChangeAspect="1"/>
            </p:cNvPicPr>
            <p:nvPr/>
          </p:nvPicPr>
          <p:blipFill rotWithShape="1">
            <a:blip r:embed="rId4">
              <a:extLst>
                <a:ext uri="{28A0092B-C50C-407E-A947-70E740481C1C}">
                  <a14:useLocalDpi xmlns:a14="http://schemas.microsoft.com/office/drawing/2010/main" val="0"/>
                </a:ext>
              </a:extLst>
            </a:blip>
            <a:srcRect l="66248" r="691" b="14305"/>
            <a:stretch/>
          </p:blipFill>
          <p:spPr>
            <a:xfrm>
              <a:off x="8635424" y="1218505"/>
              <a:ext cx="2412422" cy="2420622"/>
            </a:xfrm>
            <a:prstGeom prst="rect">
              <a:avLst/>
            </a:prstGeom>
          </p:spPr>
        </p:pic>
        <p:pic>
          <p:nvPicPr>
            <p:cNvPr id="13" name="图片 12">
              <a:extLst>
                <a:ext uri="{FF2B5EF4-FFF2-40B4-BE49-F238E27FC236}">
                  <a16:creationId xmlns:a16="http://schemas.microsoft.com/office/drawing/2014/main" id="{5A48E572-A054-4677-9989-1D596CAACAAE}"/>
                </a:ext>
              </a:extLst>
            </p:cNvPr>
            <p:cNvPicPr>
              <a:picLocks noChangeAspect="1"/>
            </p:cNvPicPr>
            <p:nvPr/>
          </p:nvPicPr>
          <p:blipFill rotWithShape="1">
            <a:blip r:embed="rId4">
              <a:extLst>
                <a:ext uri="{28A0092B-C50C-407E-A947-70E740481C1C}">
                  <a14:useLocalDpi xmlns:a14="http://schemas.microsoft.com/office/drawing/2010/main" val="0"/>
                </a:ext>
              </a:extLst>
            </a:blip>
            <a:srcRect l="32998" t="1188" r="32580" b="13117"/>
            <a:stretch/>
          </p:blipFill>
          <p:spPr>
            <a:xfrm>
              <a:off x="5055469" y="1218505"/>
              <a:ext cx="2511712" cy="2420622"/>
            </a:xfrm>
            <a:prstGeom prst="rect">
              <a:avLst/>
            </a:prstGeom>
          </p:spPr>
        </p:pic>
        <p:pic>
          <p:nvPicPr>
            <p:cNvPr id="14" name="图片 13">
              <a:extLst>
                <a:ext uri="{FF2B5EF4-FFF2-40B4-BE49-F238E27FC236}">
                  <a16:creationId xmlns:a16="http://schemas.microsoft.com/office/drawing/2014/main" id="{1866A185-B70A-408A-8F02-9FF55D4D7C22}"/>
                </a:ext>
              </a:extLst>
            </p:cNvPr>
            <p:cNvPicPr>
              <a:picLocks noChangeAspect="1"/>
            </p:cNvPicPr>
            <p:nvPr/>
          </p:nvPicPr>
          <p:blipFill rotWithShape="1">
            <a:blip r:embed="rId4">
              <a:extLst>
                <a:ext uri="{28A0092B-C50C-407E-A947-70E740481C1C}">
                  <a14:useLocalDpi xmlns:a14="http://schemas.microsoft.com/office/drawing/2010/main" val="0"/>
                </a:ext>
              </a:extLst>
            </a:blip>
            <a:srcRect l="-673" t="1188" r="66250" b="13117"/>
            <a:stretch/>
          </p:blipFill>
          <p:spPr>
            <a:xfrm>
              <a:off x="1144154" y="1218505"/>
              <a:ext cx="2511711" cy="2420622"/>
            </a:xfrm>
            <a:prstGeom prst="rect">
              <a:avLst/>
            </a:prstGeom>
          </p:spPr>
        </p:pic>
        <p:graphicFrame>
          <p:nvGraphicFramePr>
            <p:cNvPr id="15" name="对象 14">
              <a:extLst>
                <a:ext uri="{FF2B5EF4-FFF2-40B4-BE49-F238E27FC236}">
                  <a16:creationId xmlns:a16="http://schemas.microsoft.com/office/drawing/2014/main" id="{63C3D58C-22B0-4E70-A67D-4E9EE45F796E}"/>
                </a:ext>
              </a:extLst>
            </p:cNvPr>
            <p:cNvGraphicFramePr>
              <a:graphicFrameLocks noChangeAspect="1"/>
            </p:cNvGraphicFramePr>
            <p:nvPr>
              <p:extLst>
                <p:ext uri="{D42A27DB-BD31-4B8C-83A1-F6EECF244321}">
                  <p14:modId xmlns:p14="http://schemas.microsoft.com/office/powerpoint/2010/main" val="1717193206"/>
                </p:ext>
              </p:extLst>
            </p:nvPr>
          </p:nvGraphicFramePr>
          <p:xfrm>
            <a:off x="1885659" y="3689435"/>
            <a:ext cx="1028700" cy="330200"/>
          </p:xfrm>
          <a:graphic>
            <a:graphicData uri="http://schemas.openxmlformats.org/presentationml/2006/ole">
              <mc:AlternateContent xmlns:mc="http://schemas.openxmlformats.org/markup-compatibility/2006">
                <mc:Choice xmlns:v="urn:schemas-microsoft-com:vml" Requires="v">
                  <p:oleObj spid="_x0000_s77955" name="Equation" r:id="rId5" imgW="1028520" imgH="330120" progId="Equation.DSMT4">
                    <p:embed/>
                  </p:oleObj>
                </mc:Choice>
                <mc:Fallback>
                  <p:oleObj name="Equation" r:id="rId5" imgW="1028520" imgH="330120" progId="Equation.DSMT4">
                    <p:embed/>
                    <p:pic>
                      <p:nvPicPr>
                        <p:cNvPr id="11" name="对象 10">
                          <a:extLst>
                            <a:ext uri="{FF2B5EF4-FFF2-40B4-BE49-F238E27FC236}">
                              <a16:creationId xmlns:a16="http://schemas.microsoft.com/office/drawing/2014/main" id="{D8F056EE-E283-49F6-81BA-36DC3E4250F9}"/>
                            </a:ext>
                          </a:extLst>
                        </p:cNvPr>
                        <p:cNvPicPr/>
                        <p:nvPr/>
                      </p:nvPicPr>
                      <p:blipFill>
                        <a:blip r:embed="rId6"/>
                        <a:stretch>
                          <a:fillRect/>
                        </a:stretch>
                      </p:blipFill>
                      <p:spPr>
                        <a:xfrm>
                          <a:off x="1885659" y="3689435"/>
                          <a:ext cx="1028700" cy="3302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ED8D4F07-79E4-4707-A740-BB7721BAD3DB}"/>
                </a:ext>
              </a:extLst>
            </p:cNvPr>
            <p:cNvGraphicFramePr>
              <a:graphicFrameLocks noChangeAspect="1"/>
            </p:cNvGraphicFramePr>
            <p:nvPr>
              <p:extLst>
                <p:ext uri="{D42A27DB-BD31-4B8C-83A1-F6EECF244321}">
                  <p14:modId xmlns:p14="http://schemas.microsoft.com/office/powerpoint/2010/main" val="4195179999"/>
                </p:ext>
              </p:extLst>
            </p:nvPr>
          </p:nvGraphicFramePr>
          <p:xfrm>
            <a:off x="5777925" y="3689435"/>
            <a:ext cx="1066800" cy="330200"/>
          </p:xfrm>
          <a:graphic>
            <a:graphicData uri="http://schemas.openxmlformats.org/presentationml/2006/ole">
              <mc:AlternateContent xmlns:mc="http://schemas.openxmlformats.org/markup-compatibility/2006">
                <mc:Choice xmlns:v="urn:schemas-microsoft-com:vml" Requires="v">
                  <p:oleObj spid="_x0000_s77956" name="Equation" r:id="rId7" imgW="1066680" imgH="330120" progId="Equation.DSMT4">
                    <p:embed/>
                  </p:oleObj>
                </mc:Choice>
                <mc:Fallback>
                  <p:oleObj name="Equation" r:id="rId7" imgW="1066680" imgH="330120" progId="Equation.DSMT4">
                    <p:embed/>
                    <p:pic>
                      <p:nvPicPr>
                        <p:cNvPr id="10" name="对象 9">
                          <a:extLst>
                            <a:ext uri="{FF2B5EF4-FFF2-40B4-BE49-F238E27FC236}">
                              <a16:creationId xmlns:a16="http://schemas.microsoft.com/office/drawing/2014/main" id="{ED038AD5-ADF1-49ED-8BBA-295502FC48F6}"/>
                            </a:ext>
                          </a:extLst>
                        </p:cNvPr>
                        <p:cNvPicPr/>
                        <p:nvPr/>
                      </p:nvPicPr>
                      <p:blipFill>
                        <a:blip r:embed="rId8"/>
                        <a:stretch>
                          <a:fillRect/>
                        </a:stretch>
                      </p:blipFill>
                      <p:spPr>
                        <a:xfrm>
                          <a:off x="5777925" y="3689435"/>
                          <a:ext cx="1066800" cy="330200"/>
                        </a:xfrm>
                        <a:prstGeom prst="rect">
                          <a:avLst/>
                        </a:prstGeom>
                      </p:spPr>
                    </p:pic>
                  </p:oleObj>
                </mc:Fallback>
              </mc:AlternateContent>
            </a:graphicData>
          </a:graphic>
        </p:graphicFrame>
        <p:graphicFrame>
          <p:nvGraphicFramePr>
            <p:cNvPr id="17" name="对象 16">
              <a:extLst>
                <a:ext uri="{FF2B5EF4-FFF2-40B4-BE49-F238E27FC236}">
                  <a16:creationId xmlns:a16="http://schemas.microsoft.com/office/drawing/2014/main" id="{17215025-5CF3-43B4-A41D-C96687CAA0EB}"/>
                </a:ext>
              </a:extLst>
            </p:cNvPr>
            <p:cNvGraphicFramePr>
              <a:graphicFrameLocks noChangeAspect="1"/>
            </p:cNvGraphicFramePr>
            <p:nvPr>
              <p:extLst>
                <p:ext uri="{D42A27DB-BD31-4B8C-83A1-F6EECF244321}">
                  <p14:modId xmlns:p14="http://schemas.microsoft.com/office/powerpoint/2010/main" val="2837657070"/>
                </p:ext>
              </p:extLst>
            </p:nvPr>
          </p:nvGraphicFramePr>
          <p:xfrm>
            <a:off x="9511148" y="3689435"/>
            <a:ext cx="914400" cy="330200"/>
          </p:xfrm>
          <a:graphic>
            <a:graphicData uri="http://schemas.openxmlformats.org/presentationml/2006/ole">
              <mc:AlternateContent xmlns:mc="http://schemas.openxmlformats.org/markup-compatibility/2006">
                <mc:Choice xmlns:v="urn:schemas-microsoft-com:vml" Requires="v">
                  <p:oleObj spid="_x0000_s77957" name="Equation" r:id="rId9" imgW="914400" imgH="330120" progId="Equation.DSMT4">
                    <p:embed/>
                  </p:oleObj>
                </mc:Choice>
                <mc:Fallback>
                  <p:oleObj name="Equation" r:id="rId9" imgW="914400" imgH="330120" progId="Equation.DSMT4">
                    <p:embed/>
                    <p:pic>
                      <p:nvPicPr>
                        <p:cNvPr id="0" name=""/>
                        <p:cNvPicPr/>
                        <p:nvPr/>
                      </p:nvPicPr>
                      <p:blipFill>
                        <a:blip r:embed="rId10"/>
                        <a:stretch>
                          <a:fillRect/>
                        </a:stretch>
                      </p:blipFill>
                      <p:spPr>
                        <a:xfrm>
                          <a:off x="9511148" y="3689435"/>
                          <a:ext cx="914400" cy="330200"/>
                        </a:xfrm>
                        <a:prstGeom prst="rect">
                          <a:avLst/>
                        </a:prstGeom>
                      </p:spPr>
                    </p:pic>
                  </p:oleObj>
                </mc:Fallback>
              </mc:AlternateContent>
            </a:graphicData>
          </a:graphic>
        </p:graphicFrame>
      </p:grpSp>
      <p:sp>
        <p:nvSpPr>
          <p:cNvPr id="18" name="文本框 17">
            <a:extLst>
              <a:ext uri="{FF2B5EF4-FFF2-40B4-BE49-F238E27FC236}">
                <a16:creationId xmlns:a16="http://schemas.microsoft.com/office/drawing/2014/main" id="{9DA008DA-852F-42B5-877D-07AD2F843AF9}"/>
              </a:ext>
            </a:extLst>
          </p:cNvPr>
          <p:cNvSpPr txBox="1"/>
          <p:nvPr/>
        </p:nvSpPr>
        <p:spPr>
          <a:xfrm>
            <a:off x="4797427" y="5998801"/>
            <a:ext cx="2998064" cy="400110"/>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sz="2000" b="1" dirty="0">
                <a:solidFill>
                  <a:schemeClr val="tx1"/>
                </a:solidFill>
              </a:rPr>
              <a:t>会丢弃多源占优帧。</a:t>
            </a:r>
            <a:r>
              <a:rPr lang="zh-CN" altLang="en-US" sz="2000" b="1" dirty="0">
                <a:solidFill>
                  <a:srgbClr val="8D1111"/>
                </a:solidFill>
              </a:rPr>
              <a:t>  </a:t>
            </a:r>
            <a:r>
              <a:rPr lang="zh-CN" altLang="en-US" b="1" dirty="0">
                <a:solidFill>
                  <a:srgbClr val="8D1111"/>
                </a:solidFill>
              </a:rPr>
              <a:t>☹ </a:t>
            </a:r>
            <a:r>
              <a:rPr lang="zh-CN" altLang="en-US" b="1" dirty="0">
                <a:solidFill>
                  <a:schemeClr val="tx1"/>
                </a:solidFill>
              </a:rPr>
              <a:t>    </a:t>
            </a:r>
          </a:p>
        </p:txBody>
      </p:sp>
      <p:grpSp>
        <p:nvGrpSpPr>
          <p:cNvPr id="20" name="组合 19">
            <a:extLst>
              <a:ext uri="{FF2B5EF4-FFF2-40B4-BE49-F238E27FC236}">
                <a16:creationId xmlns:a16="http://schemas.microsoft.com/office/drawing/2014/main" id="{C1EA94B9-4327-4396-B21E-BDD17C5CD6D7}"/>
              </a:ext>
            </a:extLst>
          </p:cNvPr>
          <p:cNvGrpSpPr/>
          <p:nvPr/>
        </p:nvGrpSpPr>
        <p:grpSpPr>
          <a:xfrm>
            <a:off x="1072284" y="1732481"/>
            <a:ext cx="10047431" cy="1503059"/>
            <a:chOff x="853789" y="1187592"/>
            <a:chExt cx="10027227" cy="1556399"/>
          </a:xfrm>
        </p:grpSpPr>
        <p:grpSp>
          <p:nvGrpSpPr>
            <p:cNvPr id="3" name="组合 2">
              <a:extLst>
                <a:ext uri="{FF2B5EF4-FFF2-40B4-BE49-F238E27FC236}">
                  <a16:creationId xmlns:a16="http://schemas.microsoft.com/office/drawing/2014/main" id="{065AE646-557D-4722-A88C-B6B42A51AAB3}"/>
                </a:ext>
              </a:extLst>
            </p:cNvPr>
            <p:cNvGrpSpPr/>
            <p:nvPr/>
          </p:nvGrpSpPr>
          <p:grpSpPr>
            <a:xfrm>
              <a:off x="853789" y="1202333"/>
              <a:ext cx="10027227" cy="1349563"/>
              <a:chOff x="1006763" y="4345197"/>
              <a:chExt cx="10027227" cy="1349563"/>
            </a:xfrm>
          </p:grpSpPr>
          <p:graphicFrame>
            <p:nvGraphicFramePr>
              <p:cNvPr id="5" name="对象 4">
                <a:extLst>
                  <a:ext uri="{FF2B5EF4-FFF2-40B4-BE49-F238E27FC236}">
                    <a16:creationId xmlns:a16="http://schemas.microsoft.com/office/drawing/2014/main" id="{8BE6759C-E4AA-4D91-B916-DC9D50162B92}"/>
                  </a:ext>
                </a:extLst>
              </p:cNvPr>
              <p:cNvGraphicFramePr>
                <a:graphicFrameLocks noChangeAspect="1"/>
              </p:cNvGraphicFramePr>
              <p:nvPr>
                <p:extLst>
                  <p:ext uri="{D42A27DB-BD31-4B8C-83A1-F6EECF244321}">
                    <p14:modId xmlns:p14="http://schemas.microsoft.com/office/powerpoint/2010/main" val="3614889103"/>
                  </p:ext>
                </p:extLst>
              </p:nvPr>
            </p:nvGraphicFramePr>
            <p:xfrm>
              <a:off x="1158009" y="4826695"/>
              <a:ext cx="3225800" cy="812800"/>
            </p:xfrm>
            <a:graphic>
              <a:graphicData uri="http://schemas.openxmlformats.org/presentationml/2006/ole">
                <mc:AlternateContent xmlns:mc="http://schemas.openxmlformats.org/markup-compatibility/2006">
                  <mc:Choice xmlns:v="urn:schemas-microsoft-com:vml" Requires="v">
                    <p:oleObj spid="_x0000_s77958" name="Equation" r:id="rId11" imgW="3225600" imgH="812520" progId="Equation.DSMT4">
                      <p:embed/>
                    </p:oleObj>
                  </mc:Choice>
                  <mc:Fallback>
                    <p:oleObj name="Equation" r:id="rId11" imgW="3225600" imgH="812520" progId="Equation.DSMT4">
                      <p:embed/>
                      <p:pic>
                        <p:nvPicPr>
                          <p:cNvPr id="0" name=""/>
                          <p:cNvPicPr/>
                          <p:nvPr/>
                        </p:nvPicPr>
                        <p:blipFill>
                          <a:blip r:embed="rId12"/>
                          <a:stretch>
                            <a:fillRect/>
                          </a:stretch>
                        </p:blipFill>
                        <p:spPr>
                          <a:xfrm>
                            <a:off x="1158009" y="4826695"/>
                            <a:ext cx="3225800" cy="812800"/>
                          </a:xfrm>
                          <a:prstGeom prst="rect">
                            <a:avLst/>
                          </a:prstGeom>
                        </p:spPr>
                      </p:pic>
                    </p:oleObj>
                  </mc:Fallback>
                </mc:AlternateContent>
              </a:graphicData>
            </a:graphic>
          </p:graphicFrame>
          <p:sp>
            <p:nvSpPr>
              <p:cNvPr id="8" name="文本框 7">
                <a:extLst>
                  <a:ext uri="{FF2B5EF4-FFF2-40B4-BE49-F238E27FC236}">
                    <a16:creationId xmlns:a16="http://schemas.microsoft.com/office/drawing/2014/main" id="{53193149-4FFC-468C-99E6-8093C6A4D0BF}"/>
                  </a:ext>
                </a:extLst>
              </p:cNvPr>
              <p:cNvSpPr txBox="1"/>
              <p:nvPr/>
            </p:nvSpPr>
            <p:spPr>
              <a:xfrm>
                <a:off x="1006763" y="4345197"/>
                <a:ext cx="1228437" cy="369332"/>
              </a:xfrm>
              <a:prstGeom prst="rect">
                <a:avLst/>
              </a:prstGeom>
              <a:noFill/>
            </p:spPr>
            <p:txBody>
              <a:bodyPr wrap="square" rtlCol="0">
                <a:spAutoFit/>
              </a:bodyPr>
              <a:lstStyle/>
              <a:p>
                <a:r>
                  <a:rPr lang="zh-CN" altLang="en-US" dirty="0"/>
                  <a:t>挑选帧：</a:t>
                </a:r>
              </a:p>
            </p:txBody>
          </p:sp>
          <p:grpSp>
            <p:nvGrpSpPr>
              <p:cNvPr id="12" name="组合 11">
                <a:extLst>
                  <a:ext uri="{FF2B5EF4-FFF2-40B4-BE49-F238E27FC236}">
                    <a16:creationId xmlns:a16="http://schemas.microsoft.com/office/drawing/2014/main" id="{0ACC6014-EAD6-4D8B-BFDE-19F7254D329A}"/>
                  </a:ext>
                </a:extLst>
              </p:cNvPr>
              <p:cNvGrpSpPr/>
              <p:nvPr/>
            </p:nvGrpSpPr>
            <p:grpSpPr>
              <a:xfrm>
                <a:off x="5591465" y="4771430"/>
                <a:ext cx="5442525" cy="923330"/>
                <a:chOff x="4760192" y="4714529"/>
                <a:chExt cx="5442525" cy="923330"/>
              </a:xfrm>
            </p:grpSpPr>
            <p:sp>
              <p:nvSpPr>
                <p:cNvPr id="9" name="矩形 8">
                  <a:extLst>
                    <a:ext uri="{FF2B5EF4-FFF2-40B4-BE49-F238E27FC236}">
                      <a16:creationId xmlns:a16="http://schemas.microsoft.com/office/drawing/2014/main" id="{3B8CE2F9-1437-4359-A020-0C13B81AB955}"/>
                    </a:ext>
                  </a:extLst>
                </p:cNvPr>
                <p:cNvSpPr/>
                <p:nvPr/>
              </p:nvSpPr>
              <p:spPr>
                <a:xfrm>
                  <a:off x="4760192" y="4714529"/>
                  <a:ext cx="5442525" cy="923330"/>
                </a:xfrm>
                <a:prstGeom prst="rect">
                  <a:avLst/>
                </a:prstGeom>
              </p:spPr>
              <p:txBody>
                <a:bodyPr wrap="square">
                  <a:spAutoFit/>
                </a:bodyPr>
                <a:lstStyle/>
                <a:p>
                  <a:pPr marL="285750" indent="-285750">
                    <a:buClr>
                      <a:srgbClr val="8D1111"/>
                    </a:buClr>
                    <a:buFont typeface="Arial" panose="020B0604020202020204" pitchFamily="34" charset="0"/>
                    <a:buChar char="•"/>
                  </a:pPr>
                  <a:r>
                    <a:rPr lang="zh-CN" altLang="en-US" dirty="0"/>
                    <a:t>若                       则可以判断帧内的强度向量发散。</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若                       则可以判断帧内的强度向量集中。</a:t>
                  </a:r>
                </a:p>
              </p:txBody>
            </p:sp>
            <p:graphicFrame>
              <p:nvGraphicFramePr>
                <p:cNvPr id="10" name="对象 9">
                  <a:extLst>
                    <a:ext uri="{FF2B5EF4-FFF2-40B4-BE49-F238E27FC236}">
                      <a16:creationId xmlns:a16="http://schemas.microsoft.com/office/drawing/2014/main" id="{ED038AD5-ADF1-49ED-8BBA-295502FC48F6}"/>
                    </a:ext>
                  </a:extLst>
                </p:cNvPr>
                <p:cNvGraphicFramePr>
                  <a:graphicFrameLocks noChangeAspect="1"/>
                </p:cNvGraphicFramePr>
                <p:nvPr>
                  <p:extLst>
                    <p:ext uri="{D42A27DB-BD31-4B8C-83A1-F6EECF244321}">
                      <p14:modId xmlns:p14="http://schemas.microsoft.com/office/powerpoint/2010/main" val="3044802674"/>
                    </p:ext>
                  </p:extLst>
                </p:nvPr>
              </p:nvGraphicFramePr>
              <p:xfrm>
                <a:off x="5480052" y="4762051"/>
                <a:ext cx="1066800" cy="330200"/>
              </p:xfrm>
              <a:graphic>
                <a:graphicData uri="http://schemas.openxmlformats.org/presentationml/2006/ole">
                  <mc:AlternateContent xmlns:mc="http://schemas.openxmlformats.org/markup-compatibility/2006">
                    <mc:Choice xmlns:v="urn:schemas-microsoft-com:vml" Requires="v">
                      <p:oleObj spid="_x0000_s77959" name="Equation" r:id="rId13" imgW="1066680" imgH="330120" progId="Equation.DSMT4">
                        <p:embed/>
                      </p:oleObj>
                    </mc:Choice>
                    <mc:Fallback>
                      <p:oleObj name="Equation" r:id="rId13" imgW="1066680" imgH="330120" progId="Equation.DSMT4">
                        <p:embed/>
                        <p:pic>
                          <p:nvPicPr>
                            <p:cNvPr id="0" name=""/>
                            <p:cNvPicPr/>
                            <p:nvPr/>
                          </p:nvPicPr>
                          <p:blipFill>
                            <a:blip r:embed="rId14"/>
                            <a:stretch>
                              <a:fillRect/>
                            </a:stretch>
                          </p:blipFill>
                          <p:spPr>
                            <a:xfrm>
                              <a:off x="5480052" y="4762051"/>
                              <a:ext cx="1066800" cy="330200"/>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D8F056EE-E283-49F6-81BA-36DC3E4250F9}"/>
                    </a:ext>
                  </a:extLst>
                </p:cNvPr>
                <p:cNvGraphicFramePr>
                  <a:graphicFrameLocks noChangeAspect="1"/>
                </p:cNvGraphicFramePr>
                <p:nvPr>
                  <p:extLst>
                    <p:ext uri="{D42A27DB-BD31-4B8C-83A1-F6EECF244321}">
                      <p14:modId xmlns:p14="http://schemas.microsoft.com/office/powerpoint/2010/main" val="3383706397"/>
                    </p:ext>
                  </p:extLst>
                </p:nvPr>
              </p:nvGraphicFramePr>
              <p:xfrm>
                <a:off x="5499102" y="5307659"/>
                <a:ext cx="1028700" cy="330200"/>
              </p:xfrm>
              <a:graphic>
                <a:graphicData uri="http://schemas.openxmlformats.org/presentationml/2006/ole">
                  <mc:AlternateContent xmlns:mc="http://schemas.openxmlformats.org/markup-compatibility/2006">
                    <mc:Choice xmlns:v="urn:schemas-microsoft-com:vml" Requires="v">
                      <p:oleObj spid="_x0000_s77960" name="Equation" r:id="rId15" imgW="1028520" imgH="330120" progId="Equation.DSMT4">
                        <p:embed/>
                      </p:oleObj>
                    </mc:Choice>
                    <mc:Fallback>
                      <p:oleObj name="Equation" r:id="rId15" imgW="1028520" imgH="330120" progId="Equation.DSMT4">
                        <p:embed/>
                        <p:pic>
                          <p:nvPicPr>
                            <p:cNvPr id="0" name=""/>
                            <p:cNvPicPr/>
                            <p:nvPr/>
                          </p:nvPicPr>
                          <p:blipFill>
                            <a:blip r:embed="rId16"/>
                            <a:stretch>
                              <a:fillRect/>
                            </a:stretch>
                          </p:blipFill>
                          <p:spPr>
                            <a:xfrm>
                              <a:off x="5499102" y="5307659"/>
                              <a:ext cx="1028700" cy="330200"/>
                            </a:xfrm>
                            <a:prstGeom prst="rect">
                              <a:avLst/>
                            </a:prstGeom>
                          </p:spPr>
                        </p:pic>
                      </p:oleObj>
                    </mc:Fallback>
                  </mc:AlternateContent>
                </a:graphicData>
              </a:graphic>
            </p:graphicFrame>
          </p:grpSp>
        </p:grpSp>
        <p:sp>
          <p:nvSpPr>
            <p:cNvPr id="19" name="文本框 18">
              <a:extLst>
                <a:ext uri="{FF2B5EF4-FFF2-40B4-BE49-F238E27FC236}">
                  <a16:creationId xmlns:a16="http://schemas.microsoft.com/office/drawing/2014/main" id="{18140252-8416-45CF-95BD-DD75B36D772A}"/>
                </a:ext>
              </a:extLst>
            </p:cNvPr>
            <p:cNvSpPr txBox="1"/>
            <p:nvPr/>
          </p:nvSpPr>
          <p:spPr>
            <a:xfrm>
              <a:off x="853789" y="1187592"/>
              <a:ext cx="9923526" cy="1556399"/>
            </a:xfrm>
            <a:prstGeom prst="rect">
              <a:avLst/>
            </a:prstGeom>
            <a:noFill/>
            <a:ln w="38100">
              <a:solidFill>
                <a:srgbClr val="8D1111"/>
              </a:solidFill>
            </a:ln>
          </p:spPr>
          <p:txBody>
            <a:bodyPr wrap="square" rtlCol="0">
              <a:spAutoFit/>
            </a:bodyPr>
            <a:lstStyle/>
            <a:p>
              <a:endParaRPr lang="zh-CN" altLang="en-US" dirty="0"/>
            </a:p>
          </p:txBody>
        </p:sp>
      </p:grpSp>
      <p:sp>
        <p:nvSpPr>
          <p:cNvPr id="21" name="文本框 20">
            <a:extLst>
              <a:ext uri="{FF2B5EF4-FFF2-40B4-BE49-F238E27FC236}">
                <a16:creationId xmlns:a16="http://schemas.microsoft.com/office/drawing/2014/main" id="{69480643-2A39-4961-BC16-187A768327E5}"/>
              </a:ext>
            </a:extLst>
          </p:cNvPr>
          <p:cNvSpPr txBox="1"/>
          <p:nvPr/>
        </p:nvSpPr>
        <p:spPr>
          <a:xfrm>
            <a:off x="978477" y="1314995"/>
            <a:ext cx="3075655" cy="369332"/>
          </a:xfrm>
          <a:prstGeom prst="rect">
            <a:avLst/>
          </a:prstGeom>
          <a:noFill/>
        </p:spPr>
        <p:txBody>
          <a:bodyPr wrap="square" rtlCol="0">
            <a:spAutoFit/>
          </a:bodyPr>
          <a:lstStyle/>
          <a:p>
            <a:r>
              <a:rPr lang="zh-CN" altLang="en-US" b="1" dirty="0">
                <a:solidFill>
                  <a:srgbClr val="8D1111"/>
                </a:solidFill>
              </a:rPr>
              <a:t>估计一致性（</a:t>
            </a:r>
            <a:r>
              <a:rPr lang="en-US" altLang="zh-CN" b="1" dirty="0">
                <a:solidFill>
                  <a:srgbClr val="8D1111"/>
                </a:solidFill>
              </a:rPr>
              <a:t>EC</a:t>
            </a:r>
            <a:r>
              <a:rPr lang="zh-CN" altLang="en-US" b="1" dirty="0">
                <a:solidFill>
                  <a:srgbClr val="8D1111"/>
                </a:solidFill>
              </a:rPr>
              <a:t>）算法</a:t>
            </a:r>
          </a:p>
        </p:txBody>
      </p:sp>
      <p:sp>
        <p:nvSpPr>
          <p:cNvPr id="22" name="灯片编号占位符 21">
            <a:extLst>
              <a:ext uri="{FF2B5EF4-FFF2-40B4-BE49-F238E27FC236}">
                <a16:creationId xmlns:a16="http://schemas.microsoft.com/office/drawing/2014/main" id="{2AA9A783-359D-4BA4-B832-FEE4A3F69FFD}"/>
              </a:ext>
            </a:extLst>
          </p:cNvPr>
          <p:cNvSpPr>
            <a:spLocks noGrp="1"/>
          </p:cNvSpPr>
          <p:nvPr>
            <p:ph type="sldNum" sz="quarter" idx="12"/>
          </p:nvPr>
        </p:nvSpPr>
        <p:spPr/>
        <p:txBody>
          <a:bodyPr/>
          <a:lstStyle/>
          <a:p>
            <a:fld id="{48F63A3B-78C7-47BE-AE5E-E10140E04643}" type="slidenum">
              <a:rPr lang="en-US" smtClean="0"/>
              <a:pPr/>
              <a:t>15</a:t>
            </a:fld>
            <a:r>
              <a:rPr lang="en-US"/>
              <a:t>/50</a:t>
            </a:r>
            <a:endParaRPr lang="en-US" dirty="0"/>
          </a:p>
        </p:txBody>
      </p:sp>
      <p:sp>
        <p:nvSpPr>
          <p:cNvPr id="4" name="矩形 3">
            <a:extLst>
              <a:ext uri="{FF2B5EF4-FFF2-40B4-BE49-F238E27FC236}">
                <a16:creationId xmlns:a16="http://schemas.microsoft.com/office/drawing/2014/main" id="{D82311D1-58DD-4064-ABC5-372474E15378}"/>
              </a:ext>
            </a:extLst>
          </p:cNvPr>
          <p:cNvSpPr/>
          <p:nvPr/>
        </p:nvSpPr>
        <p:spPr>
          <a:xfrm>
            <a:off x="978477" y="844904"/>
            <a:ext cx="11093449" cy="307777"/>
          </a:xfrm>
          <a:prstGeom prst="rect">
            <a:avLst/>
          </a:prstGeom>
        </p:spPr>
        <p:txBody>
          <a:bodyPr wrap="square">
            <a:spAutoFit/>
          </a:bodyPr>
          <a:lstStyle/>
          <a:p>
            <a:r>
              <a:rPr lang="en-US" altLang="zh-CN" sz="1400" dirty="0" err="1">
                <a:solidFill>
                  <a:srgbClr val="0000FF"/>
                </a:solidFill>
              </a:rPr>
              <a:t>Hafezi</a:t>
            </a:r>
            <a:r>
              <a:rPr lang="en-US" altLang="zh-CN" sz="1400" dirty="0">
                <a:solidFill>
                  <a:srgbClr val="0000FF"/>
                </a:solidFill>
              </a:rPr>
              <a:t> et al., “Multiple source localization using estimation consistency in the time-frequency domain.”</a:t>
            </a:r>
            <a:endParaRPr lang="zh-CN" altLang="en-US" sz="1400" dirty="0">
              <a:solidFill>
                <a:srgbClr val="0000FF"/>
              </a:solidFill>
            </a:endParaRPr>
          </a:p>
        </p:txBody>
      </p:sp>
    </p:spTree>
    <p:extLst>
      <p:ext uri="{BB962C8B-B14F-4D97-AF65-F5344CB8AC3E}">
        <p14:creationId xmlns:p14="http://schemas.microsoft.com/office/powerpoint/2010/main" val="2495011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350983" y="94167"/>
            <a:ext cx="8331200" cy="635505"/>
          </a:xfrm>
        </p:spPr>
        <p:txBody>
          <a:bodyPr/>
          <a:lstStyle/>
          <a:p>
            <a:r>
              <a:rPr lang="zh-CN" altLang="en-US" dirty="0"/>
              <a:t>大纲</a:t>
            </a:r>
          </a:p>
        </p:txBody>
      </p:sp>
      <p:sp>
        <p:nvSpPr>
          <p:cNvPr id="2" name="文本框 1">
            <a:extLst>
              <a:ext uri="{FF2B5EF4-FFF2-40B4-BE49-F238E27FC236}">
                <a16:creationId xmlns:a16="http://schemas.microsoft.com/office/drawing/2014/main" id="{1894827D-5D3A-4243-A4B1-AB65F66374C1}"/>
              </a:ext>
            </a:extLst>
          </p:cNvPr>
          <p:cNvSpPr txBox="1"/>
          <p:nvPr/>
        </p:nvSpPr>
        <p:spPr>
          <a:xfrm>
            <a:off x="1882775" y="1159822"/>
            <a:ext cx="7307407" cy="4832092"/>
          </a:xfrm>
          <a:prstGeom prst="rect">
            <a:avLst/>
          </a:prstGeom>
          <a:noFill/>
        </p:spPr>
        <p:txBody>
          <a:bodyPr wrap="square" rtlCol="0">
            <a:spAutoFit/>
          </a:bodyPr>
          <a:lstStyle/>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背景介绍</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rPr>
              <a:t>现有方法介绍及其分析</a:t>
            </a:r>
            <a:endParaRPr lang="en-US" altLang="zh-CN" sz="2800" b="1" dirty="0">
              <a:solidFill>
                <a:schemeClr val="bg1">
                  <a:lumMod val="85000"/>
                </a:schemeClr>
              </a:solidFill>
              <a:latin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latin typeface="+mj-ea"/>
                <a:ea typeface="+mj-ea"/>
              </a:rPr>
              <a:t>基于帧最占优声源的</a:t>
            </a:r>
            <a:r>
              <a:rPr lang="en-US" altLang="zh-CN" sz="2800" b="1" dirty="0">
                <a:ea typeface="+mj-ea"/>
              </a:rPr>
              <a:t>DOA</a:t>
            </a:r>
            <a:r>
              <a:rPr lang="zh-CN" altLang="en-US" sz="2800" b="1" dirty="0">
                <a:latin typeface="+mj-ea"/>
                <a:ea typeface="+mj-ea"/>
              </a:rPr>
              <a:t>估计算法</a:t>
            </a:r>
            <a:endParaRPr lang="en-US" altLang="zh-CN" sz="2800" b="1" dirty="0">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基于多源一致性的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估计算法</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基于邻近声源场景的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估计框架</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总结与致谢</a:t>
            </a:r>
            <a:endParaRPr lang="en-US" altLang="zh-CN" sz="2800" b="1" dirty="0">
              <a:solidFill>
                <a:schemeClr val="bg1">
                  <a:lumMod val="85000"/>
                </a:schemeClr>
              </a:solidFill>
              <a:latin typeface="+mj-ea"/>
              <a:ea typeface="+mj-ea"/>
            </a:endParaRPr>
          </a:p>
        </p:txBody>
      </p:sp>
      <p:sp>
        <p:nvSpPr>
          <p:cNvPr id="4" name="灯片编号占位符 3">
            <a:extLst>
              <a:ext uri="{FF2B5EF4-FFF2-40B4-BE49-F238E27FC236}">
                <a16:creationId xmlns:a16="http://schemas.microsoft.com/office/drawing/2014/main" id="{E2345410-6370-44DC-9D05-8773E9043BD5}"/>
              </a:ext>
            </a:extLst>
          </p:cNvPr>
          <p:cNvSpPr>
            <a:spLocks noGrp="1"/>
          </p:cNvSpPr>
          <p:nvPr>
            <p:ph type="sldNum" sz="quarter" idx="12"/>
          </p:nvPr>
        </p:nvSpPr>
        <p:spPr/>
        <p:txBody>
          <a:bodyPr/>
          <a:lstStyle/>
          <a:p>
            <a:fld id="{48F63A3B-78C7-47BE-AE5E-E10140E04643}" type="slidenum">
              <a:rPr lang="en-US" smtClean="0"/>
              <a:pPr/>
              <a:t>16</a:t>
            </a:fld>
            <a:r>
              <a:rPr lang="en-US"/>
              <a:t>/50</a:t>
            </a:r>
            <a:endParaRPr lang="en-US" dirty="0"/>
          </a:p>
        </p:txBody>
      </p:sp>
    </p:spTree>
    <p:extLst>
      <p:ext uri="{BB962C8B-B14F-4D97-AF65-F5344CB8AC3E}">
        <p14:creationId xmlns:p14="http://schemas.microsoft.com/office/powerpoint/2010/main" val="18538927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CBAECB-198C-4049-9876-D57C371CC748}"/>
              </a:ext>
            </a:extLst>
          </p:cNvPr>
          <p:cNvSpPr>
            <a:spLocks noGrp="1"/>
          </p:cNvSpPr>
          <p:nvPr>
            <p:ph type="title"/>
          </p:nvPr>
        </p:nvSpPr>
        <p:spPr/>
        <p:txBody>
          <a:bodyPr/>
          <a:lstStyle/>
          <a:p>
            <a:r>
              <a:rPr lang="zh-CN" altLang="en-US" dirty="0"/>
              <a:t>要点总结</a:t>
            </a:r>
          </a:p>
        </p:txBody>
      </p:sp>
      <p:pic>
        <p:nvPicPr>
          <p:cNvPr id="9" name="内容占位符 8">
            <a:extLst>
              <a:ext uri="{FF2B5EF4-FFF2-40B4-BE49-F238E27FC236}">
                <a16:creationId xmlns:a16="http://schemas.microsoft.com/office/drawing/2014/main" id="{5013126D-595D-4328-82F0-41AA85538D0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761453" y="1454258"/>
            <a:ext cx="7124050" cy="4006778"/>
          </a:xfrm>
        </p:spPr>
      </p:pic>
      <p:sp>
        <p:nvSpPr>
          <p:cNvPr id="13" name="文本框 12">
            <a:extLst>
              <a:ext uri="{FF2B5EF4-FFF2-40B4-BE49-F238E27FC236}">
                <a16:creationId xmlns:a16="http://schemas.microsoft.com/office/drawing/2014/main" id="{927FE542-39A8-4603-9941-7F4E4CC7FDCE}"/>
              </a:ext>
            </a:extLst>
          </p:cNvPr>
          <p:cNvSpPr txBox="1"/>
          <p:nvPr/>
        </p:nvSpPr>
        <p:spPr>
          <a:xfrm>
            <a:off x="507999" y="1767717"/>
            <a:ext cx="4017819" cy="3693319"/>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模长判别式用来选取对混响不敏感的时频点。</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不同于</a:t>
            </a:r>
            <a:r>
              <a:rPr lang="en-US" altLang="zh-CN" dirty="0"/>
              <a:t>EC</a:t>
            </a:r>
            <a:r>
              <a:rPr lang="zh-CN" altLang="en-US" dirty="0"/>
              <a:t>算法的单帧单个声源占优假设，我们更关注帧内最占优声源的方向。</a:t>
            </a:r>
            <a:endParaRPr lang="en-US" altLang="zh-CN" dirty="0"/>
          </a:p>
          <a:p>
            <a:pPr>
              <a:buClr>
                <a:srgbClr val="8D1111"/>
              </a:buClr>
            </a:pPr>
            <a:endParaRPr lang="en-US" altLang="zh-CN" dirty="0"/>
          </a:p>
          <a:p>
            <a:pPr marL="285750" indent="-285750">
              <a:buClr>
                <a:srgbClr val="8D1111"/>
              </a:buClr>
              <a:buFont typeface="Arial" panose="020B0604020202020204" pitchFamily="34" charset="0"/>
              <a:buChar char="•"/>
            </a:pPr>
            <a:r>
              <a:rPr lang="zh-CN" altLang="en-US" dirty="0"/>
              <a:t>干扰占优帧内残留的强度向量将通过衡量其到聚类中心的距离的方式移除。</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通过聚类提取多源</a:t>
            </a:r>
            <a:r>
              <a:rPr lang="en-US" altLang="zh-CN" dirty="0"/>
              <a:t>DOA</a:t>
            </a:r>
            <a:r>
              <a:rPr lang="zh-CN" altLang="en-US" dirty="0"/>
              <a:t>。</a:t>
            </a:r>
            <a:endParaRPr lang="en-US" altLang="zh-CN" dirty="0"/>
          </a:p>
          <a:p>
            <a:endParaRPr lang="en-US" altLang="zh-CN" dirty="0"/>
          </a:p>
        </p:txBody>
      </p:sp>
      <p:sp>
        <p:nvSpPr>
          <p:cNvPr id="6" name="文本框 5">
            <a:extLst>
              <a:ext uri="{FF2B5EF4-FFF2-40B4-BE49-F238E27FC236}">
                <a16:creationId xmlns:a16="http://schemas.microsoft.com/office/drawing/2014/main" id="{46C5DCFA-4E71-4BFF-B21A-9D32E1B7D21A}"/>
              </a:ext>
            </a:extLst>
          </p:cNvPr>
          <p:cNvSpPr txBox="1"/>
          <p:nvPr/>
        </p:nvSpPr>
        <p:spPr>
          <a:xfrm>
            <a:off x="4797427" y="5998801"/>
            <a:ext cx="3108900"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核心：帧内最占优声源选取。</a:t>
            </a:r>
            <a:r>
              <a:rPr lang="zh-CN" altLang="en-US" b="1" dirty="0">
                <a:solidFill>
                  <a:srgbClr val="8D1111"/>
                </a:solidFill>
              </a:rPr>
              <a:t>   </a:t>
            </a:r>
            <a:r>
              <a:rPr lang="zh-CN" altLang="en-US" b="1" dirty="0">
                <a:solidFill>
                  <a:schemeClr val="tx1"/>
                </a:solidFill>
              </a:rPr>
              <a:t>    </a:t>
            </a:r>
          </a:p>
        </p:txBody>
      </p:sp>
      <p:sp>
        <p:nvSpPr>
          <p:cNvPr id="4" name="灯片编号占位符 3">
            <a:extLst>
              <a:ext uri="{FF2B5EF4-FFF2-40B4-BE49-F238E27FC236}">
                <a16:creationId xmlns:a16="http://schemas.microsoft.com/office/drawing/2014/main" id="{2EA28DA4-7ABA-450B-96BB-DCBD641CF7BD}"/>
              </a:ext>
            </a:extLst>
          </p:cNvPr>
          <p:cNvSpPr>
            <a:spLocks noGrp="1"/>
          </p:cNvSpPr>
          <p:nvPr>
            <p:ph type="sldNum" sz="quarter" idx="12"/>
          </p:nvPr>
        </p:nvSpPr>
        <p:spPr/>
        <p:txBody>
          <a:bodyPr/>
          <a:lstStyle/>
          <a:p>
            <a:fld id="{48F63A3B-78C7-47BE-AE5E-E10140E04643}" type="slidenum">
              <a:rPr lang="en-US" smtClean="0"/>
              <a:pPr/>
              <a:t>17</a:t>
            </a:fld>
            <a:r>
              <a:rPr lang="en-US"/>
              <a:t>/50</a:t>
            </a:r>
            <a:endParaRPr lang="en-US" dirty="0"/>
          </a:p>
        </p:txBody>
      </p:sp>
    </p:spTree>
    <p:extLst>
      <p:ext uri="{BB962C8B-B14F-4D97-AF65-F5344CB8AC3E}">
        <p14:creationId xmlns:p14="http://schemas.microsoft.com/office/powerpoint/2010/main" val="33989819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11459D-D75F-48A7-9CE7-0A03D37FBB0C}"/>
              </a:ext>
            </a:extLst>
          </p:cNvPr>
          <p:cNvSpPr>
            <a:spLocks noGrp="1"/>
          </p:cNvSpPr>
          <p:nvPr>
            <p:ph type="title"/>
          </p:nvPr>
        </p:nvSpPr>
        <p:spPr/>
        <p:txBody>
          <a:bodyPr/>
          <a:lstStyle/>
          <a:p>
            <a:r>
              <a:rPr lang="zh-CN" altLang="en-US" dirty="0"/>
              <a:t>单源自由空间的强度向量分布</a:t>
            </a:r>
          </a:p>
        </p:txBody>
      </p:sp>
      <p:graphicFrame>
        <p:nvGraphicFramePr>
          <p:cNvPr id="4" name="对象 3">
            <a:extLst>
              <a:ext uri="{FF2B5EF4-FFF2-40B4-BE49-F238E27FC236}">
                <a16:creationId xmlns:a16="http://schemas.microsoft.com/office/drawing/2014/main" id="{0D877710-6690-4BFB-9C41-72577DE6EC63}"/>
              </a:ext>
            </a:extLst>
          </p:cNvPr>
          <p:cNvGraphicFramePr>
            <a:graphicFrameLocks noChangeAspect="1"/>
          </p:cNvGraphicFramePr>
          <p:nvPr>
            <p:extLst>
              <p:ext uri="{D42A27DB-BD31-4B8C-83A1-F6EECF244321}">
                <p14:modId xmlns:p14="http://schemas.microsoft.com/office/powerpoint/2010/main" val="1991029227"/>
              </p:ext>
            </p:extLst>
          </p:nvPr>
        </p:nvGraphicFramePr>
        <p:xfrm>
          <a:off x="2853429" y="1832019"/>
          <a:ext cx="3331295" cy="771902"/>
        </p:xfrm>
        <a:graphic>
          <a:graphicData uri="http://schemas.openxmlformats.org/presentationml/2006/ole">
            <mc:AlternateContent xmlns:mc="http://schemas.openxmlformats.org/markup-compatibility/2006">
              <mc:Choice xmlns:v="urn:schemas-microsoft-com:vml" Requires="v">
                <p:oleObj spid="_x0000_s58292" name="Equation" r:id="rId3" imgW="3619440" imgH="761760" progId="Equation.DSMT4">
                  <p:embed/>
                </p:oleObj>
              </mc:Choice>
              <mc:Fallback>
                <p:oleObj name="Equation" r:id="rId3" imgW="3619440" imgH="761760" progId="Equation.DSMT4">
                  <p:embed/>
                  <p:pic>
                    <p:nvPicPr>
                      <p:cNvPr id="0" name=""/>
                      <p:cNvPicPr/>
                      <p:nvPr/>
                    </p:nvPicPr>
                    <p:blipFill>
                      <a:blip r:embed="rId4"/>
                      <a:stretch>
                        <a:fillRect/>
                      </a:stretch>
                    </p:blipFill>
                    <p:spPr>
                      <a:xfrm>
                        <a:off x="2853429" y="1832019"/>
                        <a:ext cx="3331295" cy="771902"/>
                      </a:xfrm>
                      <a:prstGeom prst="rect">
                        <a:avLst/>
                      </a:prstGeom>
                    </p:spPr>
                  </p:pic>
                </p:oleObj>
              </mc:Fallback>
            </mc:AlternateContent>
          </a:graphicData>
        </a:graphic>
      </p:graphicFrame>
      <p:graphicFrame>
        <p:nvGraphicFramePr>
          <p:cNvPr id="5" name="对象 4">
            <a:extLst>
              <a:ext uri="{FF2B5EF4-FFF2-40B4-BE49-F238E27FC236}">
                <a16:creationId xmlns:a16="http://schemas.microsoft.com/office/drawing/2014/main" id="{C1857EF1-59E7-4728-9A39-5573FF0EB925}"/>
              </a:ext>
            </a:extLst>
          </p:cNvPr>
          <p:cNvGraphicFramePr>
            <a:graphicFrameLocks noChangeAspect="1"/>
          </p:cNvGraphicFramePr>
          <p:nvPr>
            <p:extLst>
              <p:ext uri="{D42A27DB-BD31-4B8C-83A1-F6EECF244321}">
                <p14:modId xmlns:p14="http://schemas.microsoft.com/office/powerpoint/2010/main" val="3782318384"/>
              </p:ext>
            </p:extLst>
          </p:nvPr>
        </p:nvGraphicFramePr>
        <p:xfrm>
          <a:off x="3429000" y="3308350"/>
          <a:ext cx="152400" cy="254000"/>
        </p:xfrm>
        <a:graphic>
          <a:graphicData uri="http://schemas.openxmlformats.org/presentationml/2006/ole">
            <mc:AlternateContent xmlns:mc="http://schemas.openxmlformats.org/markup-compatibility/2006">
              <mc:Choice xmlns:v="urn:schemas-microsoft-com:vml" Requires="v">
                <p:oleObj spid="_x0000_s58293" name="Equation" r:id="rId5" imgW="152280" imgH="253800" progId="Equation.DSMT4">
                  <p:embed/>
                </p:oleObj>
              </mc:Choice>
              <mc:Fallback>
                <p:oleObj name="Equation" r:id="rId5" imgW="152280" imgH="253800" progId="Equation.DSMT4">
                  <p:embed/>
                  <p:pic>
                    <p:nvPicPr>
                      <p:cNvPr id="0" name=""/>
                      <p:cNvPicPr/>
                      <p:nvPr/>
                    </p:nvPicPr>
                    <p:blipFill>
                      <a:blip r:embed="rId6"/>
                      <a:stretch>
                        <a:fillRect/>
                      </a:stretch>
                    </p:blipFill>
                    <p:spPr>
                      <a:xfrm>
                        <a:off x="3429000" y="3308350"/>
                        <a:ext cx="152400" cy="25400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4BE6E949-4284-4942-9CB1-5307705A7386}"/>
              </a:ext>
            </a:extLst>
          </p:cNvPr>
          <p:cNvGraphicFramePr>
            <a:graphicFrameLocks noChangeAspect="1"/>
          </p:cNvGraphicFramePr>
          <p:nvPr>
            <p:extLst>
              <p:ext uri="{D42A27DB-BD31-4B8C-83A1-F6EECF244321}">
                <p14:modId xmlns:p14="http://schemas.microsoft.com/office/powerpoint/2010/main" val="1248164488"/>
              </p:ext>
            </p:extLst>
          </p:nvPr>
        </p:nvGraphicFramePr>
        <p:xfrm>
          <a:off x="2493796" y="4122055"/>
          <a:ext cx="3538274" cy="1414662"/>
        </p:xfrm>
        <a:graphic>
          <a:graphicData uri="http://schemas.openxmlformats.org/presentationml/2006/ole">
            <mc:AlternateContent xmlns:mc="http://schemas.openxmlformats.org/markup-compatibility/2006">
              <mc:Choice xmlns:v="urn:schemas-microsoft-com:vml" Requires="v">
                <p:oleObj spid="_x0000_s58294" name="Equation" r:id="rId7" imgW="3873240" imgH="1549080" progId="Equation.DSMT4">
                  <p:embed/>
                </p:oleObj>
              </mc:Choice>
              <mc:Fallback>
                <p:oleObj name="Equation" r:id="rId7" imgW="3873240" imgH="1549080" progId="Equation.DSMT4">
                  <p:embed/>
                  <p:pic>
                    <p:nvPicPr>
                      <p:cNvPr id="0" name=""/>
                      <p:cNvPicPr/>
                      <p:nvPr/>
                    </p:nvPicPr>
                    <p:blipFill>
                      <a:blip r:embed="rId8"/>
                      <a:stretch>
                        <a:fillRect/>
                      </a:stretch>
                    </p:blipFill>
                    <p:spPr>
                      <a:xfrm>
                        <a:off x="2493796" y="4122055"/>
                        <a:ext cx="3538274" cy="1414662"/>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78238E23-4E4E-4616-B056-FD79E4726A80}"/>
              </a:ext>
            </a:extLst>
          </p:cNvPr>
          <p:cNvGraphicFramePr>
            <a:graphicFrameLocks noChangeAspect="1"/>
          </p:cNvGraphicFramePr>
          <p:nvPr>
            <p:extLst>
              <p:ext uri="{D42A27DB-BD31-4B8C-83A1-F6EECF244321}">
                <p14:modId xmlns:p14="http://schemas.microsoft.com/office/powerpoint/2010/main" val="1072581457"/>
              </p:ext>
            </p:extLst>
          </p:nvPr>
        </p:nvGraphicFramePr>
        <p:xfrm>
          <a:off x="2853429" y="3091099"/>
          <a:ext cx="2792412" cy="347662"/>
        </p:xfrm>
        <a:graphic>
          <a:graphicData uri="http://schemas.openxmlformats.org/presentationml/2006/ole">
            <mc:AlternateContent xmlns:mc="http://schemas.openxmlformats.org/markup-compatibility/2006">
              <mc:Choice xmlns:v="urn:schemas-microsoft-com:vml" Requires="v">
                <p:oleObj spid="_x0000_s58295" name="Equation" r:id="rId9" imgW="3454200" imgH="431640" progId="Equation.DSMT4">
                  <p:embed/>
                </p:oleObj>
              </mc:Choice>
              <mc:Fallback>
                <p:oleObj name="Equation" r:id="rId9" imgW="3454200" imgH="431640" progId="Equation.DSMT4">
                  <p:embed/>
                  <p:pic>
                    <p:nvPicPr>
                      <p:cNvPr id="0" name=""/>
                      <p:cNvPicPr/>
                      <p:nvPr/>
                    </p:nvPicPr>
                    <p:blipFill>
                      <a:blip r:embed="rId10"/>
                      <a:stretch>
                        <a:fillRect/>
                      </a:stretch>
                    </p:blipFill>
                    <p:spPr>
                      <a:xfrm>
                        <a:off x="2853429" y="3091099"/>
                        <a:ext cx="2792412" cy="347662"/>
                      </a:xfrm>
                      <a:prstGeom prst="rect">
                        <a:avLst/>
                      </a:prstGeom>
                    </p:spPr>
                  </p:pic>
                </p:oleObj>
              </mc:Fallback>
            </mc:AlternateContent>
          </a:graphicData>
        </a:graphic>
      </p:graphicFrame>
      <p:pic>
        <p:nvPicPr>
          <p:cNvPr id="12" name="图片 11">
            <a:extLst>
              <a:ext uri="{FF2B5EF4-FFF2-40B4-BE49-F238E27FC236}">
                <a16:creationId xmlns:a16="http://schemas.microsoft.com/office/drawing/2014/main" id="{1E03D8AF-F267-4C05-A021-CD5C89C7DB10}"/>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957922" y="1736187"/>
            <a:ext cx="4141470" cy="3057486"/>
          </a:xfrm>
          <a:prstGeom prst="rect">
            <a:avLst/>
          </a:prstGeom>
        </p:spPr>
      </p:pic>
      <p:sp>
        <p:nvSpPr>
          <p:cNvPr id="16" name="文本框 15">
            <a:extLst>
              <a:ext uri="{FF2B5EF4-FFF2-40B4-BE49-F238E27FC236}">
                <a16:creationId xmlns:a16="http://schemas.microsoft.com/office/drawing/2014/main" id="{0FB10B5C-3C01-4076-8591-DF5D173D7FC8}"/>
              </a:ext>
            </a:extLst>
          </p:cNvPr>
          <p:cNvSpPr txBox="1"/>
          <p:nvPr/>
        </p:nvSpPr>
        <p:spPr>
          <a:xfrm>
            <a:off x="2707384" y="5993512"/>
            <a:ext cx="6777231"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单源直接路径占优的时频点，其强度向量指向声源</a:t>
            </a:r>
            <a:r>
              <a:rPr lang="en-US" altLang="zh-CN" b="1" dirty="0">
                <a:solidFill>
                  <a:schemeClr val="tx1"/>
                </a:solidFill>
              </a:rPr>
              <a:t>DOA</a:t>
            </a:r>
            <a:r>
              <a:rPr lang="zh-CN" altLang="en-US" b="1" dirty="0">
                <a:solidFill>
                  <a:schemeClr val="tx1"/>
                </a:solidFill>
              </a:rPr>
              <a:t>。       </a:t>
            </a:r>
            <a:r>
              <a:rPr lang="zh-CN" altLang="en-US" b="1" dirty="0">
                <a:solidFill>
                  <a:srgbClr val="8D1111"/>
                </a:solidFill>
              </a:rPr>
              <a:t>🙂</a:t>
            </a:r>
            <a:endParaRPr lang="zh-CN" altLang="en-US" b="1" dirty="0">
              <a:solidFill>
                <a:schemeClr val="tx1"/>
              </a:solidFill>
            </a:endParaRPr>
          </a:p>
        </p:txBody>
      </p:sp>
      <p:sp>
        <p:nvSpPr>
          <p:cNvPr id="17" name="文本框 16">
            <a:extLst>
              <a:ext uri="{FF2B5EF4-FFF2-40B4-BE49-F238E27FC236}">
                <a16:creationId xmlns:a16="http://schemas.microsoft.com/office/drawing/2014/main" id="{0052DC8B-1381-4081-8957-CA0F351D11ED}"/>
              </a:ext>
            </a:extLst>
          </p:cNvPr>
          <p:cNvSpPr txBox="1"/>
          <p:nvPr/>
        </p:nvSpPr>
        <p:spPr>
          <a:xfrm>
            <a:off x="1283769" y="1344841"/>
            <a:ext cx="2964149" cy="369332"/>
          </a:xfrm>
          <a:prstGeom prst="rect">
            <a:avLst/>
          </a:prstGeom>
          <a:noFill/>
        </p:spPr>
        <p:txBody>
          <a:bodyPr wrap="square" rtlCol="0">
            <a:spAutoFit/>
          </a:bodyPr>
          <a:lstStyle/>
          <a:p>
            <a:r>
              <a:rPr lang="zh-CN" altLang="en-US" dirty="0"/>
              <a:t>单源直接路径信号模型：</a:t>
            </a:r>
          </a:p>
        </p:txBody>
      </p:sp>
      <p:sp>
        <p:nvSpPr>
          <p:cNvPr id="18" name="矩形 17">
            <a:extLst>
              <a:ext uri="{FF2B5EF4-FFF2-40B4-BE49-F238E27FC236}">
                <a16:creationId xmlns:a16="http://schemas.microsoft.com/office/drawing/2014/main" id="{A3E1121A-DC59-4F01-903D-34029AE4EA3E}"/>
              </a:ext>
            </a:extLst>
          </p:cNvPr>
          <p:cNvSpPr/>
          <p:nvPr/>
        </p:nvSpPr>
        <p:spPr>
          <a:xfrm>
            <a:off x="1283769" y="2835395"/>
            <a:ext cx="1569660" cy="369332"/>
          </a:xfrm>
          <a:prstGeom prst="rect">
            <a:avLst/>
          </a:prstGeom>
        </p:spPr>
        <p:txBody>
          <a:bodyPr wrap="none">
            <a:spAutoFit/>
          </a:bodyPr>
          <a:lstStyle/>
          <a:p>
            <a:r>
              <a:rPr lang="zh-CN" altLang="en-US" dirty="0"/>
              <a:t>声强的定义：</a:t>
            </a:r>
          </a:p>
        </p:txBody>
      </p:sp>
      <p:sp>
        <p:nvSpPr>
          <p:cNvPr id="19" name="文本框 18">
            <a:extLst>
              <a:ext uri="{FF2B5EF4-FFF2-40B4-BE49-F238E27FC236}">
                <a16:creationId xmlns:a16="http://schemas.microsoft.com/office/drawing/2014/main" id="{284B0C00-FE96-426D-8905-5A173658D2FE}"/>
              </a:ext>
            </a:extLst>
          </p:cNvPr>
          <p:cNvSpPr txBox="1"/>
          <p:nvPr/>
        </p:nvSpPr>
        <p:spPr>
          <a:xfrm>
            <a:off x="482417" y="3617790"/>
            <a:ext cx="3256587" cy="369332"/>
          </a:xfrm>
          <a:prstGeom prst="rect">
            <a:avLst/>
          </a:prstGeom>
          <a:noFill/>
        </p:spPr>
        <p:txBody>
          <a:bodyPr wrap="square" rtlCol="0">
            <a:spAutoFit/>
          </a:bodyPr>
          <a:lstStyle/>
          <a:p>
            <a:r>
              <a:rPr lang="zh-CN" altLang="en-US" dirty="0"/>
              <a:t>单源直接路径下声强的形式为：</a:t>
            </a:r>
          </a:p>
        </p:txBody>
      </p:sp>
      <p:sp>
        <p:nvSpPr>
          <p:cNvPr id="9" name="灯片编号占位符 8">
            <a:extLst>
              <a:ext uri="{FF2B5EF4-FFF2-40B4-BE49-F238E27FC236}">
                <a16:creationId xmlns:a16="http://schemas.microsoft.com/office/drawing/2014/main" id="{B188D352-BADA-487F-B11F-ED8BC2F6BC8B}"/>
              </a:ext>
            </a:extLst>
          </p:cNvPr>
          <p:cNvSpPr>
            <a:spLocks noGrp="1"/>
          </p:cNvSpPr>
          <p:nvPr>
            <p:ph type="sldNum" sz="quarter" idx="12"/>
          </p:nvPr>
        </p:nvSpPr>
        <p:spPr/>
        <p:txBody>
          <a:bodyPr/>
          <a:lstStyle/>
          <a:p>
            <a:fld id="{48F63A3B-78C7-47BE-AE5E-E10140E04643}" type="slidenum">
              <a:rPr lang="en-US" smtClean="0"/>
              <a:pPr/>
              <a:t>18</a:t>
            </a:fld>
            <a:r>
              <a:rPr lang="en-US"/>
              <a:t>/50</a:t>
            </a:r>
            <a:endParaRPr lang="en-US" dirty="0"/>
          </a:p>
        </p:txBody>
      </p:sp>
      <p:sp>
        <p:nvSpPr>
          <p:cNvPr id="3" name="左大括号 2">
            <a:extLst>
              <a:ext uri="{FF2B5EF4-FFF2-40B4-BE49-F238E27FC236}">
                <a16:creationId xmlns:a16="http://schemas.microsoft.com/office/drawing/2014/main" id="{D459B1AA-E1E8-1086-05FD-605ACD94FD51}"/>
              </a:ext>
            </a:extLst>
          </p:cNvPr>
          <p:cNvSpPr/>
          <p:nvPr/>
        </p:nvSpPr>
        <p:spPr>
          <a:xfrm>
            <a:off x="1026895" y="1531616"/>
            <a:ext cx="171249" cy="1501144"/>
          </a:xfrm>
          <a:prstGeom prst="leftBrace">
            <a:avLst/>
          </a:prstGeom>
          <a:ln w="12700">
            <a:solidFill>
              <a:schemeClr val="tx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B4DFF812-8F14-1C30-8302-04A284211BBD}"/>
              </a:ext>
            </a:extLst>
          </p:cNvPr>
          <p:cNvSpPr txBox="1"/>
          <p:nvPr/>
        </p:nvSpPr>
        <p:spPr>
          <a:xfrm>
            <a:off x="482417" y="1897380"/>
            <a:ext cx="416743" cy="646331"/>
          </a:xfrm>
          <a:prstGeom prst="rect">
            <a:avLst/>
          </a:prstGeom>
          <a:noFill/>
        </p:spPr>
        <p:txBody>
          <a:bodyPr wrap="square" rtlCol="0">
            <a:spAutoFit/>
          </a:bodyPr>
          <a:lstStyle/>
          <a:p>
            <a:r>
              <a:rPr lang="zh-CN" altLang="en-US" dirty="0"/>
              <a:t>依据</a:t>
            </a:r>
          </a:p>
        </p:txBody>
      </p:sp>
    </p:spTree>
    <p:extLst>
      <p:ext uri="{BB962C8B-B14F-4D97-AF65-F5344CB8AC3E}">
        <p14:creationId xmlns:p14="http://schemas.microsoft.com/office/powerpoint/2010/main" val="2991863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E038D2-4D26-4DF4-B60A-757B15CD05B0}"/>
              </a:ext>
            </a:extLst>
          </p:cNvPr>
          <p:cNvSpPr>
            <a:spLocks noGrp="1"/>
          </p:cNvSpPr>
          <p:nvPr>
            <p:ph type="title"/>
          </p:nvPr>
        </p:nvSpPr>
        <p:spPr/>
        <p:txBody>
          <a:bodyPr/>
          <a:lstStyle/>
          <a:p>
            <a:r>
              <a:rPr lang="zh-CN" altLang="en-US" dirty="0"/>
              <a:t>混响环境下强度向量的分布</a:t>
            </a:r>
          </a:p>
        </p:txBody>
      </p:sp>
      <p:pic>
        <p:nvPicPr>
          <p:cNvPr id="19" name="图片 18">
            <a:extLst>
              <a:ext uri="{FF2B5EF4-FFF2-40B4-BE49-F238E27FC236}">
                <a16:creationId xmlns:a16="http://schemas.microsoft.com/office/drawing/2014/main" id="{C3B1CF99-5548-4840-A9DB-A1927281DD2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80573" y="1275849"/>
            <a:ext cx="3648363" cy="2153149"/>
          </a:xfrm>
          <a:prstGeom prst="rect">
            <a:avLst/>
          </a:prstGeom>
        </p:spPr>
      </p:pic>
      <p:pic>
        <p:nvPicPr>
          <p:cNvPr id="21" name="图片 20">
            <a:extLst>
              <a:ext uri="{FF2B5EF4-FFF2-40B4-BE49-F238E27FC236}">
                <a16:creationId xmlns:a16="http://schemas.microsoft.com/office/drawing/2014/main" id="{801610FB-52BB-46FA-A629-64C5AF49DED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5203" y="1275850"/>
            <a:ext cx="3648363" cy="2153149"/>
          </a:xfrm>
          <a:prstGeom prst="rect">
            <a:avLst/>
          </a:prstGeom>
        </p:spPr>
      </p:pic>
      <p:pic>
        <p:nvPicPr>
          <p:cNvPr id="23" name="图片 22">
            <a:extLst>
              <a:ext uri="{FF2B5EF4-FFF2-40B4-BE49-F238E27FC236}">
                <a16:creationId xmlns:a16="http://schemas.microsoft.com/office/drawing/2014/main" id="{892D4C06-AA06-47B5-B5BB-739965A922A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18436" y="1275851"/>
            <a:ext cx="3648362" cy="2153148"/>
          </a:xfrm>
          <a:prstGeom prst="rect">
            <a:avLst/>
          </a:prstGeom>
        </p:spPr>
      </p:pic>
      <p:sp>
        <p:nvSpPr>
          <p:cNvPr id="27" name="文本框 26">
            <a:extLst>
              <a:ext uri="{FF2B5EF4-FFF2-40B4-BE49-F238E27FC236}">
                <a16:creationId xmlns:a16="http://schemas.microsoft.com/office/drawing/2014/main" id="{550F152B-56F1-42CB-9B42-C076E2602AA3}"/>
              </a:ext>
            </a:extLst>
          </p:cNvPr>
          <p:cNvSpPr txBox="1"/>
          <p:nvPr/>
        </p:nvSpPr>
        <p:spPr>
          <a:xfrm>
            <a:off x="1382765" y="3523734"/>
            <a:ext cx="1533237" cy="338554"/>
          </a:xfrm>
          <a:prstGeom prst="rect">
            <a:avLst/>
          </a:prstGeom>
          <a:noFill/>
        </p:spPr>
        <p:txBody>
          <a:bodyPr wrap="square" rtlCol="0">
            <a:spAutoFit/>
          </a:bodyPr>
          <a:lstStyle/>
          <a:p>
            <a:r>
              <a:rPr lang="en-US" altLang="zh-CN" sz="1600" b="1" dirty="0"/>
              <a:t>(a) </a:t>
            </a:r>
            <a:r>
              <a:rPr lang="zh-CN" altLang="en-US" sz="1600" b="1" dirty="0"/>
              <a:t>单源混响</a:t>
            </a:r>
          </a:p>
        </p:txBody>
      </p:sp>
      <p:sp>
        <p:nvSpPr>
          <p:cNvPr id="28" name="文本框 27">
            <a:extLst>
              <a:ext uri="{FF2B5EF4-FFF2-40B4-BE49-F238E27FC236}">
                <a16:creationId xmlns:a16="http://schemas.microsoft.com/office/drawing/2014/main" id="{B6DE282C-9CAC-4CB5-9216-BE5236F9D645}"/>
              </a:ext>
            </a:extLst>
          </p:cNvPr>
          <p:cNvSpPr txBox="1"/>
          <p:nvPr/>
        </p:nvSpPr>
        <p:spPr>
          <a:xfrm>
            <a:off x="5126371" y="3523734"/>
            <a:ext cx="1956765" cy="338554"/>
          </a:xfrm>
          <a:prstGeom prst="rect">
            <a:avLst/>
          </a:prstGeom>
          <a:noFill/>
        </p:spPr>
        <p:txBody>
          <a:bodyPr wrap="square" rtlCol="0">
            <a:spAutoFit/>
          </a:bodyPr>
          <a:lstStyle/>
          <a:p>
            <a:r>
              <a:rPr lang="en-US" altLang="zh-CN" sz="1600" b="1" dirty="0"/>
              <a:t>(b) </a:t>
            </a:r>
            <a:r>
              <a:rPr lang="zh-CN" altLang="en-US" sz="1600" b="1" dirty="0"/>
              <a:t>双源直接路径</a:t>
            </a:r>
          </a:p>
        </p:txBody>
      </p:sp>
      <p:sp>
        <p:nvSpPr>
          <p:cNvPr id="29" name="文本框 28">
            <a:extLst>
              <a:ext uri="{FF2B5EF4-FFF2-40B4-BE49-F238E27FC236}">
                <a16:creationId xmlns:a16="http://schemas.microsoft.com/office/drawing/2014/main" id="{6A9895E0-839E-47C4-B60C-AA4841FB30C7}"/>
              </a:ext>
            </a:extLst>
          </p:cNvPr>
          <p:cNvSpPr txBox="1"/>
          <p:nvPr/>
        </p:nvSpPr>
        <p:spPr>
          <a:xfrm>
            <a:off x="9275998" y="3519177"/>
            <a:ext cx="1533237" cy="338554"/>
          </a:xfrm>
          <a:prstGeom prst="rect">
            <a:avLst/>
          </a:prstGeom>
          <a:noFill/>
        </p:spPr>
        <p:txBody>
          <a:bodyPr wrap="square" rtlCol="0">
            <a:spAutoFit/>
          </a:bodyPr>
          <a:lstStyle/>
          <a:p>
            <a:r>
              <a:rPr lang="en-US" altLang="zh-CN" sz="1600" b="1" dirty="0"/>
              <a:t>(c) </a:t>
            </a:r>
            <a:r>
              <a:rPr lang="zh-CN" altLang="en-US" sz="1600" b="1" dirty="0"/>
              <a:t>双源混响</a:t>
            </a:r>
          </a:p>
        </p:txBody>
      </p:sp>
      <p:sp>
        <p:nvSpPr>
          <p:cNvPr id="31" name="文本框 30">
            <a:extLst>
              <a:ext uri="{FF2B5EF4-FFF2-40B4-BE49-F238E27FC236}">
                <a16:creationId xmlns:a16="http://schemas.microsoft.com/office/drawing/2014/main" id="{24803923-172A-42A0-8BC2-31FEC7B75620}"/>
              </a:ext>
            </a:extLst>
          </p:cNvPr>
          <p:cNvSpPr txBox="1"/>
          <p:nvPr/>
        </p:nvSpPr>
        <p:spPr>
          <a:xfrm>
            <a:off x="533009" y="4117356"/>
            <a:ext cx="5357091" cy="1754326"/>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存在强度向量指向真实的</a:t>
            </a:r>
            <a:r>
              <a:rPr lang="en-US" altLang="zh-CN" dirty="0"/>
              <a:t>DOA</a:t>
            </a:r>
            <a:r>
              <a:rPr lang="zh-CN" altLang="en-US" dirty="0"/>
              <a:t>附近。</a:t>
            </a:r>
            <a:endParaRPr lang="en-US" altLang="zh-CN" dirty="0"/>
          </a:p>
          <a:p>
            <a:pPr>
              <a:buClr>
                <a:srgbClr val="8D1111"/>
              </a:buClr>
            </a:pPr>
            <a:endParaRPr lang="en-US" altLang="zh-CN" dirty="0"/>
          </a:p>
          <a:p>
            <a:pPr marL="285750" indent="-285750">
              <a:buClr>
                <a:srgbClr val="8D1111"/>
              </a:buClr>
              <a:buFont typeface="Arial" panose="020B0604020202020204" pitchFamily="34" charset="0"/>
              <a:buChar char="•"/>
            </a:pPr>
            <a:r>
              <a:rPr lang="zh-CN" altLang="en-US" dirty="0"/>
              <a:t>混响的存在会导致强度向量偏离真实的</a:t>
            </a:r>
            <a:r>
              <a:rPr lang="en-US" altLang="zh-CN" dirty="0"/>
              <a:t>DOA</a:t>
            </a:r>
            <a:r>
              <a:rPr lang="zh-CN" altLang="en-US" dirty="0"/>
              <a:t>。</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声源之间的影响会导致强度向量偏离真实的</a:t>
            </a:r>
            <a:r>
              <a:rPr lang="en-US" altLang="zh-CN" dirty="0"/>
              <a:t>DOA</a:t>
            </a:r>
            <a:r>
              <a:rPr lang="zh-CN" altLang="en-US" dirty="0"/>
              <a:t>。</a:t>
            </a:r>
            <a:endParaRPr lang="en-US" altLang="zh-CN" dirty="0"/>
          </a:p>
          <a:p>
            <a:pPr marL="285750" indent="-285750">
              <a:buClr>
                <a:srgbClr val="8D1111"/>
              </a:buClr>
              <a:buFont typeface="Arial" panose="020B0604020202020204" pitchFamily="34" charset="0"/>
              <a:buChar char="•"/>
            </a:pPr>
            <a:endParaRPr lang="en-US" altLang="zh-CN" dirty="0"/>
          </a:p>
        </p:txBody>
      </p:sp>
      <p:sp>
        <p:nvSpPr>
          <p:cNvPr id="32" name="文本框 31">
            <a:extLst>
              <a:ext uri="{FF2B5EF4-FFF2-40B4-BE49-F238E27FC236}">
                <a16:creationId xmlns:a16="http://schemas.microsoft.com/office/drawing/2014/main" id="{3583AC63-82EC-4B61-9360-DE56652662D8}"/>
              </a:ext>
            </a:extLst>
          </p:cNvPr>
          <p:cNvSpPr txBox="1"/>
          <p:nvPr/>
        </p:nvSpPr>
        <p:spPr>
          <a:xfrm>
            <a:off x="3936467" y="5954810"/>
            <a:ext cx="4336571"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模长小的强度向量更易受到混响的影响。</a:t>
            </a:r>
          </a:p>
        </p:txBody>
      </p:sp>
      <p:sp>
        <p:nvSpPr>
          <p:cNvPr id="4" name="灯片编号占位符 3">
            <a:extLst>
              <a:ext uri="{FF2B5EF4-FFF2-40B4-BE49-F238E27FC236}">
                <a16:creationId xmlns:a16="http://schemas.microsoft.com/office/drawing/2014/main" id="{8EC08BFC-ECC1-4A9A-91FD-DEE9D76E0943}"/>
              </a:ext>
            </a:extLst>
          </p:cNvPr>
          <p:cNvSpPr>
            <a:spLocks noGrp="1"/>
          </p:cNvSpPr>
          <p:nvPr>
            <p:ph type="sldNum" sz="quarter" idx="12"/>
          </p:nvPr>
        </p:nvSpPr>
        <p:spPr/>
        <p:txBody>
          <a:bodyPr/>
          <a:lstStyle/>
          <a:p>
            <a:fld id="{48F63A3B-78C7-47BE-AE5E-E10140E04643}" type="slidenum">
              <a:rPr lang="en-US" smtClean="0"/>
              <a:pPr/>
              <a:t>19</a:t>
            </a:fld>
            <a:r>
              <a:rPr lang="en-US"/>
              <a:t>/50</a:t>
            </a:r>
            <a:endParaRPr lang="en-US" dirty="0"/>
          </a:p>
        </p:txBody>
      </p:sp>
    </p:spTree>
    <p:extLst>
      <p:ext uri="{BB962C8B-B14F-4D97-AF65-F5344CB8AC3E}">
        <p14:creationId xmlns:p14="http://schemas.microsoft.com/office/powerpoint/2010/main" val="3690649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350983" y="94167"/>
            <a:ext cx="8331200" cy="635505"/>
          </a:xfrm>
        </p:spPr>
        <p:txBody>
          <a:bodyPr/>
          <a:lstStyle/>
          <a:p>
            <a:r>
              <a:rPr lang="zh-CN" altLang="en-US" dirty="0"/>
              <a:t>大纲</a:t>
            </a:r>
          </a:p>
        </p:txBody>
      </p:sp>
      <p:sp>
        <p:nvSpPr>
          <p:cNvPr id="2" name="文本框 1">
            <a:extLst>
              <a:ext uri="{FF2B5EF4-FFF2-40B4-BE49-F238E27FC236}">
                <a16:creationId xmlns:a16="http://schemas.microsoft.com/office/drawing/2014/main" id="{1894827D-5D3A-4243-A4B1-AB65F66374C1}"/>
              </a:ext>
            </a:extLst>
          </p:cNvPr>
          <p:cNvSpPr txBox="1"/>
          <p:nvPr/>
        </p:nvSpPr>
        <p:spPr>
          <a:xfrm>
            <a:off x="1882775" y="1159822"/>
            <a:ext cx="7307407" cy="4832092"/>
          </a:xfrm>
          <a:prstGeom prst="rect">
            <a:avLst/>
          </a:prstGeom>
          <a:noFill/>
        </p:spPr>
        <p:txBody>
          <a:bodyPr wrap="square" rtlCol="0">
            <a:spAutoFit/>
          </a:bodyPr>
          <a:lstStyle/>
          <a:p>
            <a:pPr marL="914400" lvl="1" indent="-457200">
              <a:buClr>
                <a:srgbClr val="8D1111"/>
              </a:buClr>
              <a:buFont typeface="Wingdings" panose="05000000000000000000" pitchFamily="2" charset="2"/>
              <a:buChar char="Ø"/>
            </a:pPr>
            <a:r>
              <a:rPr lang="zh-CN" altLang="en-US" sz="2800" b="1" dirty="0">
                <a:latin typeface="+mj-ea"/>
                <a:ea typeface="+mj-ea"/>
              </a:rPr>
              <a:t>背景介绍</a:t>
            </a:r>
            <a:endParaRPr lang="en-US" altLang="zh-CN" sz="2800" b="1" dirty="0">
              <a:latin typeface="+mj-ea"/>
              <a:ea typeface="+mj-ea"/>
            </a:endParaRPr>
          </a:p>
          <a:p>
            <a:pPr marL="914400" lvl="1" indent="-457200">
              <a:buClr>
                <a:srgbClr val="8D1111"/>
              </a:buClr>
              <a:buFont typeface="Wingdings" panose="05000000000000000000" pitchFamily="2" charset="2"/>
              <a:buChar char="Ø"/>
            </a:pPr>
            <a:endParaRPr lang="en-US" altLang="zh-CN" sz="2800" b="1" dirty="0">
              <a:latin typeface="+mj-ea"/>
              <a:ea typeface="+mj-ea"/>
            </a:endParaRPr>
          </a:p>
          <a:p>
            <a:pPr marL="914400" lvl="1" indent="-457200">
              <a:buClr>
                <a:srgbClr val="8D1111"/>
              </a:buClr>
              <a:buFont typeface="Wingdings" panose="05000000000000000000" pitchFamily="2" charset="2"/>
              <a:buChar char="Ø"/>
            </a:pPr>
            <a:r>
              <a:rPr lang="zh-CN" altLang="en-US" sz="2800" b="1" dirty="0">
                <a:latin typeface="+mj-ea"/>
              </a:rPr>
              <a:t>现有方法介绍及其分析</a:t>
            </a:r>
            <a:endParaRPr lang="en-US" altLang="zh-CN" sz="2800" b="1" dirty="0">
              <a:latin typeface="+mj-ea"/>
            </a:endParaRPr>
          </a:p>
          <a:p>
            <a:pPr marL="914400" lvl="1" indent="-457200">
              <a:buClr>
                <a:srgbClr val="8D1111"/>
              </a:buClr>
              <a:buFont typeface="Wingdings" panose="05000000000000000000" pitchFamily="2" charset="2"/>
              <a:buChar char="Ø"/>
            </a:pPr>
            <a:endParaRPr lang="en-US" altLang="zh-CN" sz="2800" b="1" dirty="0">
              <a:latin typeface="+mj-ea"/>
              <a:ea typeface="+mj-ea"/>
            </a:endParaRPr>
          </a:p>
          <a:p>
            <a:pPr marL="914400" lvl="1" indent="-457200">
              <a:buClr>
                <a:srgbClr val="8D1111"/>
              </a:buClr>
              <a:buFont typeface="Wingdings" panose="05000000000000000000" pitchFamily="2" charset="2"/>
              <a:buChar char="Ø"/>
            </a:pPr>
            <a:r>
              <a:rPr lang="zh-CN" altLang="en-US" sz="2800" b="1" dirty="0">
                <a:latin typeface="+mj-ea"/>
                <a:ea typeface="+mj-ea"/>
              </a:rPr>
              <a:t>基于帧最占优声源的</a:t>
            </a:r>
            <a:r>
              <a:rPr lang="en-US" altLang="zh-CN" sz="2800" b="1" dirty="0">
                <a:ea typeface="+mj-ea"/>
              </a:rPr>
              <a:t>DOA</a:t>
            </a:r>
            <a:r>
              <a:rPr lang="zh-CN" altLang="en-US" sz="2800" b="1" dirty="0">
                <a:latin typeface="+mj-ea"/>
                <a:ea typeface="+mj-ea"/>
              </a:rPr>
              <a:t>估计算法</a:t>
            </a:r>
            <a:endParaRPr lang="en-US" altLang="zh-CN" sz="2800" b="1" dirty="0">
              <a:latin typeface="+mj-ea"/>
              <a:ea typeface="+mj-ea"/>
            </a:endParaRPr>
          </a:p>
          <a:p>
            <a:pPr marL="914400" lvl="1" indent="-457200">
              <a:buClr>
                <a:srgbClr val="8D1111"/>
              </a:buClr>
              <a:buFont typeface="Wingdings" panose="05000000000000000000" pitchFamily="2" charset="2"/>
              <a:buChar char="Ø"/>
            </a:pPr>
            <a:endParaRPr lang="en-US" altLang="zh-CN" sz="2800" b="1" dirty="0">
              <a:latin typeface="+mj-ea"/>
              <a:ea typeface="+mj-ea"/>
            </a:endParaRPr>
          </a:p>
          <a:p>
            <a:pPr marL="914400" lvl="1" indent="-457200">
              <a:buClr>
                <a:srgbClr val="8D1111"/>
              </a:buClr>
              <a:buFont typeface="Wingdings" panose="05000000000000000000" pitchFamily="2" charset="2"/>
              <a:buChar char="Ø"/>
            </a:pPr>
            <a:r>
              <a:rPr lang="zh-CN" altLang="en-US" sz="2800" b="1" dirty="0">
                <a:latin typeface="+mj-ea"/>
                <a:ea typeface="+mj-ea"/>
              </a:rPr>
              <a:t>基于多源一致性的</a:t>
            </a:r>
            <a:r>
              <a:rPr lang="en-US" altLang="zh-CN" sz="2800" b="1" dirty="0">
                <a:ea typeface="+mj-ea"/>
              </a:rPr>
              <a:t>DOA</a:t>
            </a:r>
            <a:r>
              <a:rPr lang="zh-CN" altLang="en-US" sz="2800" b="1" dirty="0">
                <a:latin typeface="+mj-ea"/>
                <a:ea typeface="+mj-ea"/>
              </a:rPr>
              <a:t>估计算法</a:t>
            </a:r>
            <a:endParaRPr lang="en-US" altLang="zh-CN" sz="2800" b="1" dirty="0">
              <a:latin typeface="+mj-ea"/>
              <a:ea typeface="+mj-ea"/>
            </a:endParaRPr>
          </a:p>
          <a:p>
            <a:pPr marL="914400" lvl="1" indent="-457200">
              <a:buClr>
                <a:srgbClr val="8D1111"/>
              </a:buClr>
              <a:buFont typeface="Wingdings" panose="05000000000000000000" pitchFamily="2" charset="2"/>
              <a:buChar char="Ø"/>
            </a:pPr>
            <a:endParaRPr lang="en-US" altLang="zh-CN" sz="2800" b="1" dirty="0">
              <a:latin typeface="+mj-ea"/>
              <a:ea typeface="+mj-ea"/>
            </a:endParaRPr>
          </a:p>
          <a:p>
            <a:pPr marL="914400" lvl="1" indent="-457200">
              <a:buClr>
                <a:srgbClr val="8D1111"/>
              </a:buClr>
              <a:buFont typeface="Wingdings" panose="05000000000000000000" pitchFamily="2" charset="2"/>
              <a:buChar char="Ø"/>
            </a:pPr>
            <a:r>
              <a:rPr lang="zh-CN" altLang="en-US" sz="2800" b="1" dirty="0">
                <a:latin typeface="+mj-ea"/>
                <a:ea typeface="+mj-ea"/>
              </a:rPr>
              <a:t>基于邻近声源场景的</a:t>
            </a:r>
            <a:r>
              <a:rPr lang="en-US" altLang="zh-CN" sz="2800" b="1" dirty="0">
                <a:ea typeface="+mj-ea"/>
              </a:rPr>
              <a:t>DOA</a:t>
            </a:r>
            <a:r>
              <a:rPr lang="zh-CN" altLang="en-US" sz="2800" b="1" dirty="0">
                <a:latin typeface="+mj-ea"/>
                <a:ea typeface="+mj-ea"/>
              </a:rPr>
              <a:t>估计框架</a:t>
            </a:r>
            <a:endParaRPr lang="en-US" altLang="zh-CN" sz="2800" b="1" dirty="0">
              <a:latin typeface="+mj-ea"/>
              <a:ea typeface="+mj-ea"/>
            </a:endParaRPr>
          </a:p>
          <a:p>
            <a:pPr marL="914400" lvl="1" indent="-457200">
              <a:buClr>
                <a:srgbClr val="8D1111"/>
              </a:buClr>
              <a:buFont typeface="Wingdings" panose="05000000000000000000" pitchFamily="2" charset="2"/>
              <a:buChar char="Ø"/>
            </a:pPr>
            <a:endParaRPr lang="en-US" altLang="zh-CN" sz="2800" b="1" dirty="0">
              <a:latin typeface="+mj-ea"/>
              <a:ea typeface="+mj-ea"/>
            </a:endParaRPr>
          </a:p>
          <a:p>
            <a:pPr marL="914400" lvl="1" indent="-457200">
              <a:buClr>
                <a:srgbClr val="8D1111"/>
              </a:buClr>
              <a:buFont typeface="Wingdings" panose="05000000000000000000" pitchFamily="2" charset="2"/>
              <a:buChar char="Ø"/>
            </a:pPr>
            <a:r>
              <a:rPr lang="zh-CN" altLang="en-US" sz="2800" b="1" dirty="0">
                <a:latin typeface="+mj-ea"/>
                <a:ea typeface="+mj-ea"/>
              </a:rPr>
              <a:t>总结与致谢</a:t>
            </a:r>
            <a:endParaRPr lang="en-US" altLang="zh-CN" sz="2800" b="1" dirty="0">
              <a:latin typeface="+mj-ea"/>
              <a:ea typeface="+mj-ea"/>
            </a:endParaRPr>
          </a:p>
        </p:txBody>
      </p:sp>
      <p:sp>
        <p:nvSpPr>
          <p:cNvPr id="4" name="灯片编号占位符 3">
            <a:extLst>
              <a:ext uri="{FF2B5EF4-FFF2-40B4-BE49-F238E27FC236}">
                <a16:creationId xmlns:a16="http://schemas.microsoft.com/office/drawing/2014/main" id="{E2345410-6370-44DC-9D05-8773E9043BD5}"/>
              </a:ext>
            </a:extLst>
          </p:cNvPr>
          <p:cNvSpPr>
            <a:spLocks noGrp="1"/>
          </p:cNvSpPr>
          <p:nvPr>
            <p:ph type="sldNum" sz="quarter" idx="12"/>
          </p:nvPr>
        </p:nvSpPr>
        <p:spPr/>
        <p:txBody>
          <a:bodyPr/>
          <a:lstStyle/>
          <a:p>
            <a:fld id="{48F63A3B-78C7-47BE-AE5E-E10140E04643}" type="slidenum">
              <a:rPr lang="en-US" smtClean="0"/>
              <a:pPr/>
              <a:t>2</a:t>
            </a:fld>
            <a:r>
              <a:rPr lang="en-US"/>
              <a:t>/50</a:t>
            </a:r>
            <a:endParaRPr lang="en-US" dirty="0"/>
          </a:p>
        </p:txBody>
      </p:sp>
    </p:spTree>
    <p:extLst>
      <p:ext uri="{BB962C8B-B14F-4D97-AF65-F5344CB8AC3E}">
        <p14:creationId xmlns:p14="http://schemas.microsoft.com/office/powerpoint/2010/main" val="42506472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084B1E-F42C-4327-8225-7DDE5E199876}"/>
              </a:ext>
            </a:extLst>
          </p:cNvPr>
          <p:cNvSpPr>
            <a:spLocks noGrp="1"/>
          </p:cNvSpPr>
          <p:nvPr>
            <p:ph type="title"/>
          </p:nvPr>
        </p:nvSpPr>
        <p:spPr/>
        <p:txBody>
          <a:bodyPr/>
          <a:lstStyle/>
          <a:p>
            <a:r>
              <a:rPr lang="zh-CN" altLang="en-US" dirty="0"/>
              <a:t>模长判别式</a:t>
            </a:r>
          </a:p>
        </p:txBody>
      </p:sp>
      <p:pic>
        <p:nvPicPr>
          <p:cNvPr id="4" name="图片 3">
            <a:extLst>
              <a:ext uri="{FF2B5EF4-FFF2-40B4-BE49-F238E27FC236}">
                <a16:creationId xmlns:a16="http://schemas.microsoft.com/office/drawing/2014/main" id="{FDFB9456-F2EE-4E3C-9598-FD47D18D204E}"/>
              </a:ext>
            </a:extLst>
          </p:cNvPr>
          <p:cNvPicPr>
            <a:picLocks noChangeAspect="1"/>
          </p:cNvPicPr>
          <p:nvPr/>
        </p:nvPicPr>
        <p:blipFill rotWithShape="1">
          <a:blip r:embed="rId3">
            <a:extLst>
              <a:ext uri="{28A0092B-C50C-407E-A947-70E740481C1C}">
                <a14:useLocalDpi xmlns:a14="http://schemas.microsoft.com/office/drawing/2010/main" val="0"/>
              </a:ext>
            </a:extLst>
          </a:blip>
          <a:srcRect l="680" r="902"/>
          <a:stretch/>
        </p:blipFill>
        <p:spPr>
          <a:xfrm>
            <a:off x="6096000" y="1281957"/>
            <a:ext cx="5809673" cy="4294086"/>
          </a:xfrm>
          <a:prstGeom prst="rect">
            <a:avLst/>
          </a:prstGeom>
        </p:spPr>
      </p:pic>
      <p:graphicFrame>
        <p:nvGraphicFramePr>
          <p:cNvPr id="10" name="对象 9">
            <a:extLst>
              <a:ext uri="{FF2B5EF4-FFF2-40B4-BE49-F238E27FC236}">
                <a16:creationId xmlns:a16="http://schemas.microsoft.com/office/drawing/2014/main" id="{12CA6DB3-5770-48A7-A248-50CDBA044BC5}"/>
              </a:ext>
            </a:extLst>
          </p:cNvPr>
          <p:cNvGraphicFramePr>
            <a:graphicFrameLocks noChangeAspect="1"/>
          </p:cNvGraphicFramePr>
          <p:nvPr>
            <p:extLst>
              <p:ext uri="{D42A27DB-BD31-4B8C-83A1-F6EECF244321}">
                <p14:modId xmlns:p14="http://schemas.microsoft.com/office/powerpoint/2010/main" val="4173344314"/>
              </p:ext>
            </p:extLst>
          </p:nvPr>
        </p:nvGraphicFramePr>
        <p:xfrm>
          <a:off x="621789" y="2113258"/>
          <a:ext cx="5342690" cy="343425"/>
        </p:xfrm>
        <a:graphic>
          <a:graphicData uri="http://schemas.openxmlformats.org/presentationml/2006/ole">
            <mc:AlternateContent xmlns:mc="http://schemas.openxmlformats.org/markup-compatibility/2006">
              <mc:Choice xmlns:v="urn:schemas-microsoft-com:vml" Requires="v">
                <p:oleObj spid="_x0000_s56169" name="Equation" r:id="rId4" imgW="4673520" imgH="368280" progId="Equation.DSMT4">
                  <p:embed/>
                </p:oleObj>
              </mc:Choice>
              <mc:Fallback>
                <p:oleObj name="Equation" r:id="rId4" imgW="4673520" imgH="368280" progId="Equation.DSMT4">
                  <p:embed/>
                  <p:pic>
                    <p:nvPicPr>
                      <p:cNvPr id="5" name="对象 4">
                        <a:extLst>
                          <a:ext uri="{FF2B5EF4-FFF2-40B4-BE49-F238E27FC236}">
                            <a16:creationId xmlns:a16="http://schemas.microsoft.com/office/drawing/2014/main" id="{DDDD23EB-A9CC-40B3-981E-F8B8476E6927}"/>
                          </a:ext>
                        </a:extLst>
                      </p:cNvPr>
                      <p:cNvPicPr/>
                      <p:nvPr/>
                    </p:nvPicPr>
                    <p:blipFill>
                      <a:blip r:embed="rId5"/>
                      <a:stretch>
                        <a:fillRect/>
                      </a:stretch>
                    </p:blipFill>
                    <p:spPr>
                      <a:xfrm>
                        <a:off x="621789" y="2113258"/>
                        <a:ext cx="5342690" cy="343425"/>
                      </a:xfrm>
                      <a:prstGeom prst="rect">
                        <a:avLst/>
                      </a:prstGeom>
                    </p:spPr>
                  </p:pic>
                </p:oleObj>
              </mc:Fallback>
            </mc:AlternateContent>
          </a:graphicData>
        </a:graphic>
      </p:graphicFrame>
      <p:sp>
        <p:nvSpPr>
          <p:cNvPr id="11" name="文本框 10">
            <a:extLst>
              <a:ext uri="{FF2B5EF4-FFF2-40B4-BE49-F238E27FC236}">
                <a16:creationId xmlns:a16="http://schemas.microsoft.com/office/drawing/2014/main" id="{99F9161F-A88D-47A9-929A-F34DCE31A797}"/>
              </a:ext>
            </a:extLst>
          </p:cNvPr>
          <p:cNvSpPr txBox="1"/>
          <p:nvPr/>
        </p:nvSpPr>
        <p:spPr>
          <a:xfrm>
            <a:off x="493748" y="1621983"/>
            <a:ext cx="2981854" cy="369332"/>
          </a:xfrm>
          <a:prstGeom prst="rect">
            <a:avLst/>
          </a:prstGeom>
          <a:noFill/>
        </p:spPr>
        <p:txBody>
          <a:bodyPr wrap="square" rtlCol="0">
            <a:spAutoFit/>
          </a:bodyPr>
          <a:lstStyle/>
          <a:p>
            <a:r>
              <a:rPr lang="zh-CN" altLang="en-US" dirty="0"/>
              <a:t>对强度向量按模长进行排序：</a:t>
            </a:r>
          </a:p>
        </p:txBody>
      </p:sp>
      <p:grpSp>
        <p:nvGrpSpPr>
          <p:cNvPr id="7" name="组合 6">
            <a:extLst>
              <a:ext uri="{FF2B5EF4-FFF2-40B4-BE49-F238E27FC236}">
                <a16:creationId xmlns:a16="http://schemas.microsoft.com/office/drawing/2014/main" id="{6371FA64-4EF6-405C-BDB2-22ECCFA7BA0B}"/>
              </a:ext>
            </a:extLst>
          </p:cNvPr>
          <p:cNvGrpSpPr/>
          <p:nvPr/>
        </p:nvGrpSpPr>
        <p:grpSpPr>
          <a:xfrm>
            <a:off x="602564" y="3004743"/>
            <a:ext cx="4646166" cy="1666740"/>
            <a:chOff x="545691" y="2344313"/>
            <a:chExt cx="4646166" cy="1666740"/>
          </a:xfrm>
        </p:grpSpPr>
        <p:graphicFrame>
          <p:nvGraphicFramePr>
            <p:cNvPr id="5" name="对象 4">
              <a:extLst>
                <a:ext uri="{FF2B5EF4-FFF2-40B4-BE49-F238E27FC236}">
                  <a16:creationId xmlns:a16="http://schemas.microsoft.com/office/drawing/2014/main" id="{6102645E-E488-4ED8-AB5C-5B0604F69F5D}"/>
                </a:ext>
              </a:extLst>
            </p:cNvPr>
            <p:cNvGraphicFramePr>
              <a:graphicFrameLocks noChangeAspect="1"/>
            </p:cNvGraphicFramePr>
            <p:nvPr>
              <p:extLst>
                <p:ext uri="{D42A27DB-BD31-4B8C-83A1-F6EECF244321}">
                  <p14:modId xmlns:p14="http://schemas.microsoft.com/office/powerpoint/2010/main" val="493248814"/>
                </p:ext>
              </p:extLst>
            </p:nvPr>
          </p:nvGraphicFramePr>
          <p:xfrm>
            <a:off x="673840" y="2873197"/>
            <a:ext cx="4518017" cy="343425"/>
          </p:xfrm>
          <a:graphic>
            <a:graphicData uri="http://schemas.openxmlformats.org/presentationml/2006/ole">
              <mc:AlternateContent xmlns:mc="http://schemas.openxmlformats.org/markup-compatibility/2006">
                <mc:Choice xmlns:v="urn:schemas-microsoft-com:vml" Requires="v">
                  <p:oleObj spid="_x0000_s56170" name="Equation" r:id="rId6" imgW="3962160" imgH="330120" progId="Equation.DSMT4">
                    <p:embed/>
                  </p:oleObj>
                </mc:Choice>
                <mc:Fallback>
                  <p:oleObj name="Equation" r:id="rId6" imgW="3962160" imgH="330120" progId="Equation.DSMT4">
                    <p:embed/>
                    <p:pic>
                      <p:nvPicPr>
                        <p:cNvPr id="6" name="对象 5">
                          <a:extLst>
                            <a:ext uri="{FF2B5EF4-FFF2-40B4-BE49-F238E27FC236}">
                              <a16:creationId xmlns:a16="http://schemas.microsoft.com/office/drawing/2014/main" id="{D7E039C5-4E74-4217-A9B7-DC08D190484E}"/>
                            </a:ext>
                          </a:extLst>
                        </p:cNvPr>
                        <p:cNvPicPr/>
                        <p:nvPr/>
                      </p:nvPicPr>
                      <p:blipFill>
                        <a:blip r:embed="rId7"/>
                        <a:stretch>
                          <a:fillRect/>
                        </a:stretch>
                      </p:blipFill>
                      <p:spPr>
                        <a:xfrm>
                          <a:off x="673840" y="2873197"/>
                          <a:ext cx="4518017" cy="3434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D865C709-7DD5-4FD1-9D52-7CF2914418FA}"/>
                </a:ext>
              </a:extLst>
            </p:cNvPr>
            <p:cNvGraphicFramePr>
              <a:graphicFrameLocks noChangeAspect="1"/>
            </p:cNvGraphicFramePr>
            <p:nvPr>
              <p:extLst>
                <p:ext uri="{D42A27DB-BD31-4B8C-83A1-F6EECF244321}">
                  <p14:modId xmlns:p14="http://schemas.microsoft.com/office/powerpoint/2010/main" val="598385455"/>
                </p:ext>
              </p:extLst>
            </p:nvPr>
          </p:nvGraphicFramePr>
          <p:xfrm>
            <a:off x="673840" y="3376174"/>
            <a:ext cx="2478471" cy="634879"/>
          </p:xfrm>
          <a:graphic>
            <a:graphicData uri="http://schemas.openxmlformats.org/presentationml/2006/ole">
              <mc:AlternateContent xmlns:mc="http://schemas.openxmlformats.org/markup-compatibility/2006">
                <mc:Choice xmlns:v="urn:schemas-microsoft-com:vml" Requires="v">
                  <p:oleObj spid="_x0000_s56171" name="Equation" r:id="rId8" imgW="2577960" imgH="660240" progId="Equation.DSMT4">
                    <p:embed/>
                  </p:oleObj>
                </mc:Choice>
                <mc:Fallback>
                  <p:oleObj name="Equation" r:id="rId8" imgW="2577960" imgH="660240" progId="Equation.DSMT4">
                    <p:embed/>
                    <p:pic>
                      <p:nvPicPr>
                        <p:cNvPr id="13" name="对象 12">
                          <a:extLst>
                            <a:ext uri="{FF2B5EF4-FFF2-40B4-BE49-F238E27FC236}">
                              <a16:creationId xmlns:a16="http://schemas.microsoft.com/office/drawing/2014/main" id="{70F933DC-0E48-47B1-A401-9C357B68CD8B}"/>
                            </a:ext>
                          </a:extLst>
                        </p:cNvPr>
                        <p:cNvPicPr/>
                        <p:nvPr/>
                      </p:nvPicPr>
                      <p:blipFill>
                        <a:blip r:embed="rId9"/>
                        <a:stretch>
                          <a:fillRect/>
                        </a:stretch>
                      </p:blipFill>
                      <p:spPr>
                        <a:xfrm>
                          <a:off x="673840" y="3376174"/>
                          <a:ext cx="2478471" cy="634879"/>
                        </a:xfrm>
                        <a:prstGeom prst="rect">
                          <a:avLst/>
                        </a:prstGeom>
                      </p:spPr>
                    </p:pic>
                  </p:oleObj>
                </mc:Fallback>
              </mc:AlternateContent>
            </a:graphicData>
          </a:graphic>
        </p:graphicFrame>
        <p:sp>
          <p:nvSpPr>
            <p:cNvPr id="12" name="文本框 11">
              <a:extLst>
                <a:ext uri="{FF2B5EF4-FFF2-40B4-BE49-F238E27FC236}">
                  <a16:creationId xmlns:a16="http://schemas.microsoft.com/office/drawing/2014/main" id="{128D5D9A-FA8B-4E34-80C5-30EF17E8D0C6}"/>
                </a:ext>
              </a:extLst>
            </p:cNvPr>
            <p:cNvSpPr txBox="1"/>
            <p:nvPr/>
          </p:nvSpPr>
          <p:spPr>
            <a:xfrm>
              <a:off x="545691" y="2344313"/>
              <a:ext cx="2946400" cy="369332"/>
            </a:xfrm>
            <a:prstGeom prst="rect">
              <a:avLst/>
            </a:prstGeom>
            <a:noFill/>
          </p:spPr>
          <p:txBody>
            <a:bodyPr wrap="square" rtlCol="0">
              <a:spAutoFit/>
            </a:bodyPr>
            <a:lstStyle/>
            <a:p>
              <a:r>
                <a:rPr lang="zh-CN" altLang="en-US" dirty="0"/>
                <a:t>计算不同模长区间的内点率：</a:t>
              </a:r>
            </a:p>
          </p:txBody>
        </p:sp>
      </p:grpSp>
      <p:sp>
        <p:nvSpPr>
          <p:cNvPr id="13" name="文本框 12">
            <a:extLst>
              <a:ext uri="{FF2B5EF4-FFF2-40B4-BE49-F238E27FC236}">
                <a16:creationId xmlns:a16="http://schemas.microsoft.com/office/drawing/2014/main" id="{8CBB634D-AA0E-4BDF-A404-824943D050F8}"/>
              </a:ext>
            </a:extLst>
          </p:cNvPr>
          <p:cNvSpPr txBox="1"/>
          <p:nvPr/>
        </p:nvSpPr>
        <p:spPr>
          <a:xfrm>
            <a:off x="3973470" y="5941506"/>
            <a:ext cx="3932915"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模长小的强度向量更易偏离真实</a:t>
            </a:r>
            <a:r>
              <a:rPr lang="en-US" altLang="zh-CN" b="1" dirty="0">
                <a:solidFill>
                  <a:schemeClr val="tx1"/>
                </a:solidFill>
              </a:rPr>
              <a:t>DOA</a:t>
            </a:r>
            <a:r>
              <a:rPr lang="zh-CN" altLang="en-US" b="1" dirty="0">
                <a:solidFill>
                  <a:schemeClr val="tx1"/>
                </a:solidFill>
              </a:rPr>
              <a:t>。</a:t>
            </a:r>
          </a:p>
        </p:txBody>
      </p:sp>
      <p:graphicFrame>
        <p:nvGraphicFramePr>
          <p:cNvPr id="15" name="对象 14">
            <a:extLst>
              <a:ext uri="{FF2B5EF4-FFF2-40B4-BE49-F238E27FC236}">
                <a16:creationId xmlns:a16="http://schemas.microsoft.com/office/drawing/2014/main" id="{063CC755-C683-462C-AD57-260E17EC6108}"/>
              </a:ext>
            </a:extLst>
          </p:cNvPr>
          <p:cNvGraphicFramePr>
            <a:graphicFrameLocks noChangeAspect="1"/>
          </p:cNvGraphicFramePr>
          <p:nvPr>
            <p:extLst>
              <p:ext uri="{D42A27DB-BD31-4B8C-83A1-F6EECF244321}">
                <p14:modId xmlns:p14="http://schemas.microsoft.com/office/powerpoint/2010/main" val="3661148433"/>
              </p:ext>
            </p:extLst>
          </p:nvPr>
        </p:nvGraphicFramePr>
        <p:xfrm>
          <a:off x="6527800" y="3359150"/>
          <a:ext cx="152400" cy="254000"/>
        </p:xfrm>
        <a:graphic>
          <a:graphicData uri="http://schemas.openxmlformats.org/presentationml/2006/ole">
            <mc:AlternateContent xmlns:mc="http://schemas.openxmlformats.org/markup-compatibility/2006">
              <mc:Choice xmlns:v="urn:schemas-microsoft-com:vml" Requires="v">
                <p:oleObj spid="_x0000_s56172" name="Equation" r:id="rId10" imgW="152280" imgH="253800" progId="Equation.DSMT4">
                  <p:embed/>
                </p:oleObj>
              </mc:Choice>
              <mc:Fallback>
                <p:oleObj name="Equation" r:id="rId10" imgW="152280" imgH="253800" progId="Equation.DSMT4">
                  <p:embed/>
                  <p:pic>
                    <p:nvPicPr>
                      <p:cNvPr id="0" name=""/>
                      <p:cNvPicPr/>
                      <p:nvPr/>
                    </p:nvPicPr>
                    <p:blipFill>
                      <a:blip r:embed="rId11"/>
                      <a:stretch>
                        <a:fillRect/>
                      </a:stretch>
                    </p:blipFill>
                    <p:spPr>
                      <a:xfrm>
                        <a:off x="6527800" y="3359150"/>
                        <a:ext cx="152400" cy="254000"/>
                      </a:xfrm>
                      <a:prstGeom prst="rect">
                        <a:avLst/>
                      </a:prstGeom>
                    </p:spPr>
                  </p:pic>
                </p:oleObj>
              </mc:Fallback>
            </mc:AlternateContent>
          </a:graphicData>
        </a:graphic>
      </p:graphicFrame>
      <p:sp>
        <p:nvSpPr>
          <p:cNvPr id="8" name="灯片编号占位符 7">
            <a:extLst>
              <a:ext uri="{FF2B5EF4-FFF2-40B4-BE49-F238E27FC236}">
                <a16:creationId xmlns:a16="http://schemas.microsoft.com/office/drawing/2014/main" id="{0739F069-8197-4E5B-AC94-35CAE6BBC2AE}"/>
              </a:ext>
            </a:extLst>
          </p:cNvPr>
          <p:cNvSpPr>
            <a:spLocks noGrp="1"/>
          </p:cNvSpPr>
          <p:nvPr>
            <p:ph type="sldNum" sz="quarter" idx="12"/>
          </p:nvPr>
        </p:nvSpPr>
        <p:spPr/>
        <p:txBody>
          <a:bodyPr/>
          <a:lstStyle/>
          <a:p>
            <a:fld id="{48F63A3B-78C7-47BE-AE5E-E10140E04643}" type="slidenum">
              <a:rPr lang="en-US" smtClean="0"/>
              <a:pPr/>
              <a:t>20</a:t>
            </a:fld>
            <a:r>
              <a:rPr lang="en-US"/>
              <a:t>/50</a:t>
            </a:r>
            <a:endParaRPr lang="en-US" dirty="0"/>
          </a:p>
        </p:txBody>
      </p:sp>
    </p:spTree>
    <p:extLst>
      <p:ext uri="{BB962C8B-B14F-4D97-AF65-F5344CB8AC3E}">
        <p14:creationId xmlns:p14="http://schemas.microsoft.com/office/powerpoint/2010/main" val="2057799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233D3B-B9D3-4E1A-91B2-D36E76B351F9}"/>
              </a:ext>
            </a:extLst>
          </p:cNvPr>
          <p:cNvSpPr>
            <a:spLocks noGrp="1"/>
          </p:cNvSpPr>
          <p:nvPr>
            <p:ph type="title"/>
          </p:nvPr>
        </p:nvSpPr>
        <p:spPr/>
        <p:txBody>
          <a:bodyPr/>
          <a:lstStyle/>
          <a:p>
            <a:r>
              <a:rPr lang="zh-CN" altLang="en-US" dirty="0"/>
              <a:t>帧最占优声源判别式</a:t>
            </a:r>
            <a:r>
              <a:rPr lang="en-US" altLang="zh-CN" dirty="0"/>
              <a:t>Ⅰ</a:t>
            </a:r>
            <a:endParaRPr lang="zh-CN" altLang="en-US" dirty="0"/>
          </a:p>
        </p:txBody>
      </p:sp>
      <p:graphicFrame>
        <p:nvGraphicFramePr>
          <p:cNvPr id="4" name="对象 3">
            <a:extLst>
              <a:ext uri="{FF2B5EF4-FFF2-40B4-BE49-F238E27FC236}">
                <a16:creationId xmlns:a16="http://schemas.microsoft.com/office/drawing/2014/main" id="{5E94B69D-CE63-4406-B085-B83CC7892F4F}"/>
              </a:ext>
            </a:extLst>
          </p:cNvPr>
          <p:cNvGraphicFramePr>
            <a:graphicFrameLocks noChangeAspect="1"/>
          </p:cNvGraphicFramePr>
          <p:nvPr>
            <p:extLst>
              <p:ext uri="{D42A27DB-BD31-4B8C-83A1-F6EECF244321}">
                <p14:modId xmlns:p14="http://schemas.microsoft.com/office/powerpoint/2010/main" val="3342911475"/>
              </p:ext>
            </p:extLst>
          </p:nvPr>
        </p:nvGraphicFramePr>
        <p:xfrm>
          <a:off x="1390523" y="5297153"/>
          <a:ext cx="3999465" cy="342453"/>
        </p:xfrm>
        <a:graphic>
          <a:graphicData uri="http://schemas.openxmlformats.org/presentationml/2006/ole">
            <mc:AlternateContent xmlns:mc="http://schemas.openxmlformats.org/markup-compatibility/2006">
              <mc:Choice xmlns:v="urn:schemas-microsoft-com:vml" Requires="v">
                <p:oleObj spid="_x0000_s69884" name="Equation" r:id="rId4" imgW="4127400" imgH="330120" progId="Equation.DSMT4">
                  <p:embed/>
                </p:oleObj>
              </mc:Choice>
              <mc:Fallback>
                <p:oleObj name="Equation" r:id="rId4" imgW="4127400" imgH="330120" progId="Equation.DSMT4">
                  <p:embed/>
                  <p:pic>
                    <p:nvPicPr>
                      <p:cNvPr id="0" name=""/>
                      <p:cNvPicPr/>
                      <p:nvPr/>
                    </p:nvPicPr>
                    <p:blipFill>
                      <a:blip r:embed="rId5"/>
                      <a:stretch>
                        <a:fillRect/>
                      </a:stretch>
                    </p:blipFill>
                    <p:spPr>
                      <a:xfrm>
                        <a:off x="1390523" y="5297153"/>
                        <a:ext cx="3999465" cy="342453"/>
                      </a:xfrm>
                      <a:prstGeom prst="rect">
                        <a:avLst/>
                      </a:prstGeom>
                    </p:spPr>
                  </p:pic>
                </p:oleObj>
              </mc:Fallback>
            </mc:AlternateContent>
          </a:graphicData>
        </a:graphic>
      </p:graphicFrame>
      <p:sp>
        <p:nvSpPr>
          <p:cNvPr id="9" name="文本框 8">
            <a:extLst>
              <a:ext uri="{FF2B5EF4-FFF2-40B4-BE49-F238E27FC236}">
                <a16:creationId xmlns:a16="http://schemas.microsoft.com/office/drawing/2014/main" id="{40EB47CF-43FE-4B45-A3C4-A325BF23480A}"/>
              </a:ext>
            </a:extLst>
          </p:cNvPr>
          <p:cNvSpPr txBox="1"/>
          <p:nvPr/>
        </p:nvSpPr>
        <p:spPr>
          <a:xfrm>
            <a:off x="734741" y="5283713"/>
            <a:ext cx="655782" cy="369332"/>
          </a:xfrm>
          <a:prstGeom prst="rect">
            <a:avLst/>
          </a:prstGeom>
          <a:noFill/>
        </p:spPr>
        <p:txBody>
          <a:bodyPr wrap="square" rtlCol="0">
            <a:spAutoFit/>
          </a:bodyPr>
          <a:lstStyle/>
          <a:p>
            <a:r>
              <a:rPr lang="zh-CN" altLang="en-US" dirty="0"/>
              <a:t>其中</a:t>
            </a:r>
          </a:p>
        </p:txBody>
      </p:sp>
      <p:graphicFrame>
        <p:nvGraphicFramePr>
          <p:cNvPr id="21" name="对象 20">
            <a:extLst>
              <a:ext uri="{FF2B5EF4-FFF2-40B4-BE49-F238E27FC236}">
                <a16:creationId xmlns:a16="http://schemas.microsoft.com/office/drawing/2014/main" id="{90B82120-142D-4A5C-B902-32CACAB72E51}"/>
              </a:ext>
            </a:extLst>
          </p:cNvPr>
          <p:cNvGraphicFramePr>
            <a:graphicFrameLocks noChangeAspect="1"/>
          </p:cNvGraphicFramePr>
          <p:nvPr>
            <p:extLst>
              <p:ext uri="{D42A27DB-BD31-4B8C-83A1-F6EECF244321}">
                <p14:modId xmlns:p14="http://schemas.microsoft.com/office/powerpoint/2010/main" val="1904059914"/>
              </p:ext>
            </p:extLst>
          </p:nvPr>
        </p:nvGraphicFramePr>
        <p:xfrm>
          <a:off x="6527800" y="3359150"/>
          <a:ext cx="152400" cy="254000"/>
        </p:xfrm>
        <a:graphic>
          <a:graphicData uri="http://schemas.openxmlformats.org/presentationml/2006/ole">
            <mc:AlternateContent xmlns:mc="http://schemas.openxmlformats.org/markup-compatibility/2006">
              <mc:Choice xmlns:v="urn:schemas-microsoft-com:vml" Requires="v">
                <p:oleObj spid="_x0000_s69885" name="Equation" r:id="rId6" imgW="152280" imgH="253800" progId="Equation.DSMT4">
                  <p:embed/>
                </p:oleObj>
              </mc:Choice>
              <mc:Fallback>
                <p:oleObj name="Equation" r:id="rId6" imgW="152280" imgH="253800" progId="Equation.DSMT4">
                  <p:embed/>
                  <p:pic>
                    <p:nvPicPr>
                      <p:cNvPr id="0" name=""/>
                      <p:cNvPicPr/>
                      <p:nvPr/>
                    </p:nvPicPr>
                    <p:blipFill>
                      <a:blip r:embed="rId7"/>
                      <a:stretch>
                        <a:fillRect/>
                      </a:stretch>
                    </p:blipFill>
                    <p:spPr>
                      <a:xfrm>
                        <a:off x="6527800" y="3359150"/>
                        <a:ext cx="152400" cy="254000"/>
                      </a:xfrm>
                      <a:prstGeom prst="rect">
                        <a:avLst/>
                      </a:prstGeom>
                    </p:spPr>
                  </p:pic>
                </p:oleObj>
              </mc:Fallback>
            </mc:AlternateContent>
          </a:graphicData>
        </a:graphic>
      </p:graphicFrame>
      <p:grpSp>
        <p:nvGrpSpPr>
          <p:cNvPr id="28" name="组合 27">
            <a:extLst>
              <a:ext uri="{FF2B5EF4-FFF2-40B4-BE49-F238E27FC236}">
                <a16:creationId xmlns:a16="http://schemas.microsoft.com/office/drawing/2014/main" id="{DCDA0EA8-0EB7-44F1-A33E-BEF1BF78094B}"/>
              </a:ext>
            </a:extLst>
          </p:cNvPr>
          <p:cNvGrpSpPr/>
          <p:nvPr/>
        </p:nvGrpSpPr>
        <p:grpSpPr>
          <a:xfrm>
            <a:off x="659507" y="1948451"/>
            <a:ext cx="3794244" cy="2961097"/>
            <a:chOff x="607173" y="1845838"/>
            <a:chExt cx="3794244" cy="2961097"/>
          </a:xfrm>
        </p:grpSpPr>
        <p:graphicFrame>
          <p:nvGraphicFramePr>
            <p:cNvPr id="5" name="对象 4">
              <a:extLst>
                <a:ext uri="{FF2B5EF4-FFF2-40B4-BE49-F238E27FC236}">
                  <a16:creationId xmlns:a16="http://schemas.microsoft.com/office/drawing/2014/main" id="{AD6BA471-98DD-4021-9BD2-7ABAA5E0482D}"/>
                </a:ext>
              </a:extLst>
            </p:cNvPr>
            <p:cNvGraphicFramePr>
              <a:graphicFrameLocks noChangeAspect="1"/>
            </p:cNvGraphicFramePr>
            <p:nvPr>
              <p:extLst>
                <p:ext uri="{D42A27DB-BD31-4B8C-83A1-F6EECF244321}">
                  <p14:modId xmlns:p14="http://schemas.microsoft.com/office/powerpoint/2010/main" val="3648711366"/>
                </p:ext>
              </p:extLst>
            </p:nvPr>
          </p:nvGraphicFramePr>
          <p:xfrm>
            <a:off x="734292" y="2319378"/>
            <a:ext cx="3391637" cy="577616"/>
          </p:xfrm>
          <a:graphic>
            <a:graphicData uri="http://schemas.openxmlformats.org/presentationml/2006/ole">
              <mc:AlternateContent xmlns:mc="http://schemas.openxmlformats.org/markup-compatibility/2006">
                <mc:Choice xmlns:v="urn:schemas-microsoft-com:vml" Requires="v">
                  <p:oleObj spid="_x0000_s69886" name="Equation" r:id="rId8" imgW="2908080" imgH="495000" progId="Equation.DSMT4">
                    <p:embed/>
                  </p:oleObj>
                </mc:Choice>
                <mc:Fallback>
                  <p:oleObj name="Equation" r:id="rId8" imgW="2908080" imgH="495000" progId="Equation.DSMT4">
                    <p:embed/>
                    <p:pic>
                      <p:nvPicPr>
                        <p:cNvPr id="0" name=""/>
                        <p:cNvPicPr/>
                        <p:nvPr/>
                      </p:nvPicPr>
                      <p:blipFill>
                        <a:blip r:embed="rId9"/>
                        <a:stretch>
                          <a:fillRect/>
                        </a:stretch>
                      </p:blipFill>
                      <p:spPr>
                        <a:xfrm>
                          <a:off x="734292" y="2319378"/>
                          <a:ext cx="3391637" cy="577616"/>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56F80D27-2587-48E2-A03D-E4FA930BBBD8}"/>
                </a:ext>
              </a:extLst>
            </p:cNvPr>
            <p:cNvGraphicFramePr>
              <a:graphicFrameLocks noChangeAspect="1"/>
            </p:cNvGraphicFramePr>
            <p:nvPr>
              <p:extLst>
                <p:ext uri="{D42A27DB-BD31-4B8C-83A1-F6EECF244321}">
                  <p14:modId xmlns:p14="http://schemas.microsoft.com/office/powerpoint/2010/main" val="744296652"/>
                </p:ext>
              </p:extLst>
            </p:nvPr>
          </p:nvGraphicFramePr>
          <p:xfrm>
            <a:off x="734292" y="3375010"/>
            <a:ext cx="3667125" cy="1431925"/>
          </p:xfrm>
          <a:graphic>
            <a:graphicData uri="http://schemas.openxmlformats.org/presentationml/2006/ole">
              <mc:AlternateContent xmlns:mc="http://schemas.openxmlformats.org/markup-compatibility/2006">
                <mc:Choice xmlns:v="urn:schemas-microsoft-com:vml" Requires="v">
                  <p:oleObj spid="_x0000_s69887" name="Equation" r:id="rId10" imgW="3124080" imgH="1218960" progId="Equation.DSMT4">
                    <p:embed/>
                  </p:oleObj>
                </mc:Choice>
                <mc:Fallback>
                  <p:oleObj name="Equation" r:id="rId10" imgW="3124080" imgH="1218960" progId="Equation.DSMT4">
                    <p:embed/>
                    <p:pic>
                      <p:nvPicPr>
                        <p:cNvPr id="0" name=""/>
                        <p:cNvPicPr/>
                        <p:nvPr/>
                      </p:nvPicPr>
                      <p:blipFill>
                        <a:blip r:embed="rId11"/>
                        <a:stretch>
                          <a:fillRect/>
                        </a:stretch>
                      </p:blipFill>
                      <p:spPr>
                        <a:xfrm>
                          <a:off x="734292" y="3375010"/>
                          <a:ext cx="3667125" cy="1431925"/>
                        </a:xfrm>
                        <a:prstGeom prst="rect">
                          <a:avLst/>
                        </a:prstGeom>
                      </p:spPr>
                    </p:pic>
                  </p:oleObj>
                </mc:Fallback>
              </mc:AlternateContent>
            </a:graphicData>
          </a:graphic>
        </p:graphicFrame>
        <p:sp>
          <p:nvSpPr>
            <p:cNvPr id="15" name="文本框 14">
              <a:extLst>
                <a:ext uri="{FF2B5EF4-FFF2-40B4-BE49-F238E27FC236}">
                  <a16:creationId xmlns:a16="http://schemas.microsoft.com/office/drawing/2014/main" id="{7146D5B2-A955-48F4-862B-ECC723B10591}"/>
                </a:ext>
              </a:extLst>
            </p:cNvPr>
            <p:cNvSpPr txBox="1"/>
            <p:nvPr/>
          </p:nvSpPr>
          <p:spPr>
            <a:xfrm>
              <a:off x="607173" y="1845838"/>
              <a:ext cx="2854037" cy="369332"/>
            </a:xfrm>
            <a:prstGeom prst="rect">
              <a:avLst/>
            </a:prstGeom>
            <a:noFill/>
          </p:spPr>
          <p:txBody>
            <a:bodyPr wrap="square" rtlCol="0">
              <a:spAutoFit/>
            </a:bodyPr>
            <a:lstStyle/>
            <a:p>
              <a:r>
                <a:rPr lang="zh-CN" altLang="en-US" dirty="0"/>
                <a:t>帧最占优声源的方向：</a:t>
              </a:r>
            </a:p>
          </p:txBody>
        </p:sp>
        <p:sp>
          <p:nvSpPr>
            <p:cNvPr id="26" name="箭头: 下 25">
              <a:extLst>
                <a:ext uri="{FF2B5EF4-FFF2-40B4-BE49-F238E27FC236}">
                  <a16:creationId xmlns:a16="http://schemas.microsoft.com/office/drawing/2014/main" id="{27C3F3A6-7875-47B2-B9DF-78809A74EE7C}"/>
                </a:ext>
              </a:extLst>
            </p:cNvPr>
            <p:cNvSpPr/>
            <p:nvPr/>
          </p:nvSpPr>
          <p:spPr>
            <a:xfrm>
              <a:off x="2270928" y="2929778"/>
              <a:ext cx="318364" cy="308127"/>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2472BF3F-786C-4CD4-8748-2D2CA7E65E89}"/>
              </a:ext>
            </a:extLst>
          </p:cNvPr>
          <p:cNvSpPr txBox="1"/>
          <p:nvPr/>
        </p:nvSpPr>
        <p:spPr>
          <a:xfrm>
            <a:off x="659507" y="1101311"/>
            <a:ext cx="4577512" cy="646331"/>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dirty="0"/>
              <a:t>帧最占优声源的方向定义为每帧内</a:t>
            </a:r>
            <a:r>
              <a:rPr lang="zh-CN" altLang="en-US" b="1" dirty="0"/>
              <a:t>局部强度向量密度最大</a:t>
            </a:r>
            <a:r>
              <a:rPr lang="zh-CN" altLang="en-US" dirty="0"/>
              <a:t>的方向。</a:t>
            </a:r>
          </a:p>
        </p:txBody>
      </p:sp>
      <p:sp>
        <p:nvSpPr>
          <p:cNvPr id="29" name="文本框 28">
            <a:extLst>
              <a:ext uri="{FF2B5EF4-FFF2-40B4-BE49-F238E27FC236}">
                <a16:creationId xmlns:a16="http://schemas.microsoft.com/office/drawing/2014/main" id="{B39E8C94-1C71-42BD-B48E-FF93E641F3ED}"/>
              </a:ext>
            </a:extLst>
          </p:cNvPr>
          <p:cNvSpPr txBox="1"/>
          <p:nvPr/>
        </p:nvSpPr>
        <p:spPr>
          <a:xfrm>
            <a:off x="4632953" y="5903190"/>
            <a:ext cx="3088648"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保留每帧最占优声源的方向。</a:t>
            </a:r>
          </a:p>
        </p:txBody>
      </p:sp>
      <p:pic>
        <p:nvPicPr>
          <p:cNvPr id="8" name="图片 7">
            <a:extLst>
              <a:ext uri="{FF2B5EF4-FFF2-40B4-BE49-F238E27FC236}">
                <a16:creationId xmlns:a16="http://schemas.microsoft.com/office/drawing/2014/main" id="{CC661932-FDD9-4A57-BEE5-3A025F879ADC}"/>
              </a:ext>
            </a:extLst>
          </p:cNvPr>
          <p:cNvPicPr>
            <a:picLocks noChangeAspect="1"/>
          </p:cNvPicPr>
          <p:nvPr/>
        </p:nvPicPr>
        <p:blipFill rotWithShape="1">
          <a:blip r:embed="rId12">
            <a:extLst>
              <a:ext uri="{28A0092B-C50C-407E-A947-70E740481C1C}">
                <a14:useLocalDpi xmlns:a14="http://schemas.microsoft.com/office/drawing/2010/main" val="0"/>
              </a:ext>
            </a:extLst>
          </a:blip>
          <a:srcRect l="9615"/>
          <a:stretch/>
        </p:blipFill>
        <p:spPr>
          <a:xfrm>
            <a:off x="6180994" y="1456671"/>
            <a:ext cx="5633912" cy="3965074"/>
          </a:xfrm>
          <a:prstGeom prst="rect">
            <a:avLst/>
          </a:prstGeom>
        </p:spPr>
      </p:pic>
      <p:sp>
        <p:nvSpPr>
          <p:cNvPr id="7" name="灯片编号占位符 6">
            <a:extLst>
              <a:ext uri="{FF2B5EF4-FFF2-40B4-BE49-F238E27FC236}">
                <a16:creationId xmlns:a16="http://schemas.microsoft.com/office/drawing/2014/main" id="{ADBC6977-7394-4F6E-BBDD-9B37D4659C5A}"/>
              </a:ext>
            </a:extLst>
          </p:cNvPr>
          <p:cNvSpPr>
            <a:spLocks noGrp="1"/>
          </p:cNvSpPr>
          <p:nvPr>
            <p:ph type="sldNum" sz="quarter" idx="12"/>
          </p:nvPr>
        </p:nvSpPr>
        <p:spPr/>
        <p:txBody>
          <a:bodyPr/>
          <a:lstStyle/>
          <a:p>
            <a:fld id="{48F63A3B-78C7-47BE-AE5E-E10140E04643}" type="slidenum">
              <a:rPr lang="en-US" smtClean="0"/>
              <a:pPr/>
              <a:t>21</a:t>
            </a:fld>
            <a:r>
              <a:rPr lang="en-US"/>
              <a:t>/50</a:t>
            </a:r>
            <a:endParaRPr lang="en-US" dirty="0"/>
          </a:p>
        </p:txBody>
      </p:sp>
    </p:spTree>
    <p:extLst>
      <p:ext uri="{BB962C8B-B14F-4D97-AF65-F5344CB8AC3E}">
        <p14:creationId xmlns:p14="http://schemas.microsoft.com/office/powerpoint/2010/main" val="5994745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578B5D-23DF-432E-9467-F9CC77D5D32D}"/>
              </a:ext>
            </a:extLst>
          </p:cNvPr>
          <p:cNvSpPr>
            <a:spLocks noGrp="1"/>
          </p:cNvSpPr>
          <p:nvPr>
            <p:ph type="title"/>
          </p:nvPr>
        </p:nvSpPr>
        <p:spPr/>
        <p:txBody>
          <a:bodyPr/>
          <a:lstStyle/>
          <a:p>
            <a:r>
              <a:rPr lang="zh-CN" altLang="en-US" dirty="0"/>
              <a:t>帧最占优声源判别式</a:t>
            </a:r>
            <a:r>
              <a:rPr lang="en-US" altLang="zh-CN" dirty="0"/>
              <a:t>Ⅱ</a:t>
            </a:r>
            <a:endParaRPr lang="zh-CN" altLang="en-US" dirty="0"/>
          </a:p>
        </p:txBody>
      </p:sp>
      <p:pic>
        <p:nvPicPr>
          <p:cNvPr id="4" name="图片 3">
            <a:extLst>
              <a:ext uri="{FF2B5EF4-FFF2-40B4-BE49-F238E27FC236}">
                <a16:creationId xmlns:a16="http://schemas.microsoft.com/office/drawing/2014/main" id="{D2ABDC9E-3069-45CE-A945-A79881F2CE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5674" y="1311660"/>
            <a:ext cx="4775200" cy="4871807"/>
          </a:xfrm>
          <a:prstGeom prst="rect">
            <a:avLst/>
          </a:prstGeom>
        </p:spPr>
      </p:pic>
      <p:graphicFrame>
        <p:nvGraphicFramePr>
          <p:cNvPr id="8" name="对象 7">
            <a:extLst>
              <a:ext uri="{FF2B5EF4-FFF2-40B4-BE49-F238E27FC236}">
                <a16:creationId xmlns:a16="http://schemas.microsoft.com/office/drawing/2014/main" id="{CAEA3267-955E-4CD1-A141-1DF74D2BA6E6}"/>
              </a:ext>
            </a:extLst>
          </p:cNvPr>
          <p:cNvGraphicFramePr>
            <a:graphicFrameLocks noChangeAspect="1"/>
          </p:cNvGraphicFramePr>
          <p:nvPr>
            <p:extLst>
              <p:ext uri="{D42A27DB-BD31-4B8C-83A1-F6EECF244321}">
                <p14:modId xmlns:p14="http://schemas.microsoft.com/office/powerpoint/2010/main" val="1915398873"/>
              </p:ext>
            </p:extLst>
          </p:nvPr>
        </p:nvGraphicFramePr>
        <p:xfrm>
          <a:off x="7314378" y="1076412"/>
          <a:ext cx="1319067" cy="235248"/>
        </p:xfrm>
        <a:graphic>
          <a:graphicData uri="http://schemas.openxmlformats.org/presentationml/2006/ole">
            <mc:AlternateContent xmlns:mc="http://schemas.openxmlformats.org/markup-compatibility/2006">
              <mc:Choice xmlns:v="urn:schemas-microsoft-com:vml" Requires="v">
                <p:oleObj spid="_x0000_s78858" name="Equation" r:id="rId4" imgW="1993680" imgH="355320" progId="Equation.DSMT4">
                  <p:embed/>
                </p:oleObj>
              </mc:Choice>
              <mc:Fallback>
                <p:oleObj name="Equation" r:id="rId4" imgW="1993680" imgH="355320" progId="Equation.DSMT4">
                  <p:embed/>
                  <p:pic>
                    <p:nvPicPr>
                      <p:cNvPr id="0" name=""/>
                      <p:cNvPicPr/>
                      <p:nvPr/>
                    </p:nvPicPr>
                    <p:blipFill>
                      <a:blip r:embed="rId5"/>
                      <a:stretch>
                        <a:fillRect/>
                      </a:stretch>
                    </p:blipFill>
                    <p:spPr>
                      <a:xfrm>
                        <a:off x="7314378" y="1076412"/>
                        <a:ext cx="1319067" cy="235248"/>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300A193C-9B53-4DA9-A484-065A8E004A5A}"/>
              </a:ext>
            </a:extLst>
          </p:cNvPr>
          <p:cNvGraphicFramePr>
            <a:graphicFrameLocks noChangeAspect="1"/>
          </p:cNvGraphicFramePr>
          <p:nvPr>
            <p:extLst>
              <p:ext uri="{D42A27DB-BD31-4B8C-83A1-F6EECF244321}">
                <p14:modId xmlns:p14="http://schemas.microsoft.com/office/powerpoint/2010/main" val="2994465976"/>
              </p:ext>
            </p:extLst>
          </p:nvPr>
        </p:nvGraphicFramePr>
        <p:xfrm>
          <a:off x="9899896" y="1075122"/>
          <a:ext cx="1478363" cy="236538"/>
        </p:xfrm>
        <a:graphic>
          <a:graphicData uri="http://schemas.openxmlformats.org/presentationml/2006/ole">
            <mc:AlternateContent xmlns:mc="http://schemas.openxmlformats.org/markup-compatibility/2006">
              <mc:Choice xmlns:v="urn:schemas-microsoft-com:vml" Requires="v">
                <p:oleObj spid="_x0000_s78859" name="Equation" r:id="rId6" imgW="2222280" imgH="355320" progId="Equation.DSMT4">
                  <p:embed/>
                </p:oleObj>
              </mc:Choice>
              <mc:Fallback>
                <p:oleObj name="Equation" r:id="rId6" imgW="2222280" imgH="355320" progId="Equation.DSMT4">
                  <p:embed/>
                  <p:pic>
                    <p:nvPicPr>
                      <p:cNvPr id="0" name=""/>
                      <p:cNvPicPr/>
                      <p:nvPr/>
                    </p:nvPicPr>
                    <p:blipFill>
                      <a:blip r:embed="rId7"/>
                      <a:stretch>
                        <a:fillRect/>
                      </a:stretch>
                    </p:blipFill>
                    <p:spPr>
                      <a:xfrm>
                        <a:off x="9899896" y="1075122"/>
                        <a:ext cx="1478363" cy="236538"/>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46E3D489-F826-4014-BE42-AF99E539FFC0}"/>
              </a:ext>
            </a:extLst>
          </p:cNvPr>
          <p:cNvGraphicFramePr>
            <a:graphicFrameLocks noChangeAspect="1"/>
          </p:cNvGraphicFramePr>
          <p:nvPr>
            <p:extLst>
              <p:ext uri="{D42A27DB-BD31-4B8C-83A1-F6EECF244321}">
                <p14:modId xmlns:p14="http://schemas.microsoft.com/office/powerpoint/2010/main" val="2991459872"/>
              </p:ext>
            </p:extLst>
          </p:nvPr>
        </p:nvGraphicFramePr>
        <p:xfrm>
          <a:off x="7314378" y="3517981"/>
          <a:ext cx="1446313" cy="238216"/>
        </p:xfrm>
        <a:graphic>
          <a:graphicData uri="http://schemas.openxmlformats.org/presentationml/2006/ole">
            <mc:AlternateContent xmlns:mc="http://schemas.openxmlformats.org/markup-compatibility/2006">
              <mc:Choice xmlns:v="urn:schemas-microsoft-com:vml" Requires="v">
                <p:oleObj spid="_x0000_s78860" name="Equation" r:id="rId8" imgW="2158920" imgH="355320" progId="Equation.DSMT4">
                  <p:embed/>
                </p:oleObj>
              </mc:Choice>
              <mc:Fallback>
                <p:oleObj name="Equation" r:id="rId8" imgW="2158920" imgH="355320" progId="Equation.DSMT4">
                  <p:embed/>
                  <p:pic>
                    <p:nvPicPr>
                      <p:cNvPr id="0" name=""/>
                      <p:cNvPicPr/>
                      <p:nvPr/>
                    </p:nvPicPr>
                    <p:blipFill>
                      <a:blip r:embed="rId9"/>
                      <a:stretch>
                        <a:fillRect/>
                      </a:stretch>
                    </p:blipFill>
                    <p:spPr>
                      <a:xfrm>
                        <a:off x="7314378" y="3517981"/>
                        <a:ext cx="1446313" cy="238216"/>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4386B11E-11C4-4FA9-A9AC-BD5B863E87AC}"/>
              </a:ext>
            </a:extLst>
          </p:cNvPr>
          <p:cNvGraphicFramePr>
            <a:graphicFrameLocks noChangeAspect="1"/>
          </p:cNvGraphicFramePr>
          <p:nvPr>
            <p:extLst>
              <p:ext uri="{D42A27DB-BD31-4B8C-83A1-F6EECF244321}">
                <p14:modId xmlns:p14="http://schemas.microsoft.com/office/powerpoint/2010/main" val="97494380"/>
              </p:ext>
            </p:extLst>
          </p:nvPr>
        </p:nvGraphicFramePr>
        <p:xfrm>
          <a:off x="9872732" y="3509347"/>
          <a:ext cx="1505527" cy="255484"/>
        </p:xfrm>
        <a:graphic>
          <a:graphicData uri="http://schemas.openxmlformats.org/presentationml/2006/ole">
            <mc:AlternateContent xmlns:mc="http://schemas.openxmlformats.org/markup-compatibility/2006">
              <mc:Choice xmlns:v="urn:schemas-microsoft-com:vml" Requires="v">
                <p:oleObj spid="_x0000_s78861" name="Equation" r:id="rId10" imgW="2095200" imgH="355320" progId="Equation.DSMT4">
                  <p:embed/>
                </p:oleObj>
              </mc:Choice>
              <mc:Fallback>
                <p:oleObj name="Equation" r:id="rId10" imgW="2095200" imgH="355320" progId="Equation.DSMT4">
                  <p:embed/>
                  <p:pic>
                    <p:nvPicPr>
                      <p:cNvPr id="0" name=""/>
                      <p:cNvPicPr/>
                      <p:nvPr/>
                    </p:nvPicPr>
                    <p:blipFill>
                      <a:blip r:embed="rId11"/>
                      <a:stretch>
                        <a:fillRect/>
                      </a:stretch>
                    </p:blipFill>
                    <p:spPr>
                      <a:xfrm>
                        <a:off x="9872732" y="3509347"/>
                        <a:ext cx="1505527" cy="255484"/>
                      </a:xfrm>
                      <a:prstGeom prst="rect">
                        <a:avLst/>
                      </a:prstGeom>
                    </p:spPr>
                  </p:pic>
                </p:oleObj>
              </mc:Fallback>
            </mc:AlternateContent>
          </a:graphicData>
        </a:graphic>
      </p:graphicFrame>
      <p:sp>
        <p:nvSpPr>
          <p:cNvPr id="12" name="文本框 11">
            <a:extLst>
              <a:ext uri="{FF2B5EF4-FFF2-40B4-BE49-F238E27FC236}">
                <a16:creationId xmlns:a16="http://schemas.microsoft.com/office/drawing/2014/main" id="{0B5C9AE1-777D-4810-9C05-6F51508984CF}"/>
              </a:ext>
            </a:extLst>
          </p:cNvPr>
          <p:cNvSpPr txBox="1"/>
          <p:nvPr/>
        </p:nvSpPr>
        <p:spPr>
          <a:xfrm>
            <a:off x="3766012" y="5962518"/>
            <a:ext cx="4659975"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帧足够多时，不会出现同一声源占优所有帧。</a:t>
            </a:r>
          </a:p>
        </p:txBody>
      </p:sp>
      <p:sp>
        <p:nvSpPr>
          <p:cNvPr id="13" name="文本框 12">
            <a:extLst>
              <a:ext uri="{FF2B5EF4-FFF2-40B4-BE49-F238E27FC236}">
                <a16:creationId xmlns:a16="http://schemas.microsoft.com/office/drawing/2014/main" id="{E3420FD9-DA7B-42E3-B902-FED9FE2F8B08}"/>
              </a:ext>
            </a:extLst>
          </p:cNvPr>
          <p:cNvSpPr txBox="1"/>
          <p:nvPr/>
        </p:nvSpPr>
        <p:spPr>
          <a:xfrm>
            <a:off x="600364" y="2009098"/>
            <a:ext cx="5702054" cy="3416320"/>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靠近</a:t>
            </a:r>
            <a:r>
              <a:rPr lang="en-US" altLang="zh-CN" dirty="0"/>
              <a:t>A</a:t>
            </a:r>
            <a:r>
              <a:rPr lang="zh-CN" altLang="en-US" dirty="0"/>
              <a:t>声源的强度向量的数目远多于靠近</a:t>
            </a:r>
            <a:r>
              <a:rPr lang="en-US" altLang="zh-CN" dirty="0"/>
              <a:t>B</a:t>
            </a:r>
            <a:r>
              <a:rPr lang="zh-CN" altLang="en-US" dirty="0"/>
              <a:t>声源的，二者差值为正。</a:t>
            </a:r>
            <a:r>
              <a:rPr lang="en-US" altLang="zh-CN" b="1" dirty="0"/>
              <a:t>A</a:t>
            </a:r>
            <a:r>
              <a:rPr lang="zh-CN" altLang="en-US" b="1" dirty="0"/>
              <a:t>声源占优当前帧</a:t>
            </a:r>
            <a:r>
              <a:rPr lang="zh-CN" altLang="en-US" dirty="0"/>
              <a:t>。</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靠近</a:t>
            </a:r>
            <a:r>
              <a:rPr lang="en-US" altLang="zh-CN" dirty="0"/>
              <a:t>A</a:t>
            </a:r>
            <a:r>
              <a:rPr lang="zh-CN" altLang="en-US" dirty="0"/>
              <a:t>声源的强度向量的数目远少于靠近</a:t>
            </a:r>
            <a:r>
              <a:rPr lang="en-US" altLang="zh-CN" dirty="0"/>
              <a:t>B</a:t>
            </a:r>
            <a:r>
              <a:rPr lang="zh-CN" altLang="en-US" dirty="0"/>
              <a:t>声源的，二者差值为负。</a:t>
            </a:r>
            <a:r>
              <a:rPr lang="en-US" altLang="zh-CN" b="1" dirty="0"/>
              <a:t>B</a:t>
            </a:r>
            <a:r>
              <a:rPr lang="zh-CN" altLang="en-US" b="1" dirty="0"/>
              <a:t>声源占优当前帧</a:t>
            </a:r>
            <a:r>
              <a:rPr lang="zh-CN" altLang="en-US" dirty="0"/>
              <a:t>。</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靠近</a:t>
            </a:r>
            <a:r>
              <a:rPr lang="en-US" altLang="zh-CN" dirty="0"/>
              <a:t>A</a:t>
            </a:r>
            <a:r>
              <a:rPr lang="zh-CN" altLang="en-US" dirty="0"/>
              <a:t>声源的强度向量的数目和靠近</a:t>
            </a:r>
            <a:r>
              <a:rPr lang="en-US" altLang="zh-CN" dirty="0"/>
              <a:t>B</a:t>
            </a:r>
            <a:r>
              <a:rPr lang="zh-CN" altLang="en-US" dirty="0"/>
              <a:t>声源的都较多，二者差值接近于零。</a:t>
            </a:r>
            <a:r>
              <a:rPr lang="en-US" altLang="zh-CN" b="1" dirty="0"/>
              <a:t>A</a:t>
            </a:r>
            <a:r>
              <a:rPr lang="zh-CN" altLang="en-US" b="1" dirty="0"/>
              <a:t>和</a:t>
            </a:r>
            <a:r>
              <a:rPr lang="en-US" altLang="zh-CN" b="1" dirty="0"/>
              <a:t>B</a:t>
            </a:r>
            <a:r>
              <a:rPr lang="zh-CN" altLang="en-US" b="1" dirty="0"/>
              <a:t>声源同时占优当前帧</a:t>
            </a:r>
            <a:r>
              <a:rPr lang="zh-CN" altLang="en-US" dirty="0"/>
              <a:t>。</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靠近</a:t>
            </a:r>
            <a:r>
              <a:rPr lang="en-US" altLang="zh-CN" dirty="0"/>
              <a:t>A</a:t>
            </a:r>
            <a:r>
              <a:rPr lang="zh-CN" altLang="en-US" dirty="0"/>
              <a:t>声源的强度向量的数目和靠近</a:t>
            </a:r>
            <a:r>
              <a:rPr lang="en-US" altLang="zh-CN" dirty="0"/>
              <a:t>B</a:t>
            </a:r>
            <a:r>
              <a:rPr lang="zh-CN" altLang="en-US" dirty="0"/>
              <a:t>声源的都较少，二者差值接近于零。</a:t>
            </a:r>
            <a:r>
              <a:rPr lang="zh-CN" altLang="en-US" b="1" dirty="0"/>
              <a:t>混响等干扰占优当前帧</a:t>
            </a:r>
            <a:r>
              <a:rPr lang="zh-CN" altLang="en-US" dirty="0"/>
              <a:t>。</a:t>
            </a:r>
            <a:endParaRPr lang="en-US" altLang="zh-CN" dirty="0"/>
          </a:p>
          <a:p>
            <a:endParaRPr lang="zh-CN" altLang="en-US" dirty="0"/>
          </a:p>
        </p:txBody>
      </p:sp>
      <p:sp>
        <p:nvSpPr>
          <p:cNvPr id="14" name="文本框 13">
            <a:extLst>
              <a:ext uri="{FF2B5EF4-FFF2-40B4-BE49-F238E27FC236}">
                <a16:creationId xmlns:a16="http://schemas.microsoft.com/office/drawing/2014/main" id="{213466E1-62A2-4578-A880-7EC0692852E6}"/>
              </a:ext>
            </a:extLst>
          </p:cNvPr>
          <p:cNvSpPr txBox="1"/>
          <p:nvPr/>
        </p:nvSpPr>
        <p:spPr>
          <a:xfrm>
            <a:off x="692725" y="1210079"/>
            <a:ext cx="5403274" cy="369332"/>
          </a:xfrm>
          <a:prstGeom prst="rect">
            <a:avLst/>
          </a:prstGeom>
          <a:noFill/>
        </p:spPr>
        <p:txBody>
          <a:bodyPr wrap="square" rtlCol="0">
            <a:spAutoFit/>
          </a:bodyPr>
          <a:lstStyle/>
          <a:p>
            <a:r>
              <a:rPr lang="zh-CN" altLang="en-US" dirty="0"/>
              <a:t>假设声源强度接近且具有不同的时频特性。</a:t>
            </a:r>
          </a:p>
        </p:txBody>
      </p:sp>
      <p:sp>
        <p:nvSpPr>
          <p:cNvPr id="5" name="灯片编号占位符 4">
            <a:extLst>
              <a:ext uri="{FF2B5EF4-FFF2-40B4-BE49-F238E27FC236}">
                <a16:creationId xmlns:a16="http://schemas.microsoft.com/office/drawing/2014/main" id="{B2435778-D97D-4873-A0A4-A2306959CB70}"/>
              </a:ext>
            </a:extLst>
          </p:cNvPr>
          <p:cNvSpPr>
            <a:spLocks noGrp="1"/>
          </p:cNvSpPr>
          <p:nvPr>
            <p:ph type="sldNum" sz="quarter" idx="12"/>
          </p:nvPr>
        </p:nvSpPr>
        <p:spPr/>
        <p:txBody>
          <a:bodyPr/>
          <a:lstStyle/>
          <a:p>
            <a:fld id="{48F63A3B-78C7-47BE-AE5E-E10140E04643}" type="slidenum">
              <a:rPr lang="en-US" smtClean="0"/>
              <a:pPr/>
              <a:t>22</a:t>
            </a:fld>
            <a:r>
              <a:rPr lang="en-US"/>
              <a:t>/50</a:t>
            </a:r>
            <a:endParaRPr lang="en-US" dirty="0"/>
          </a:p>
        </p:txBody>
      </p:sp>
    </p:spTree>
    <p:extLst>
      <p:ext uri="{BB962C8B-B14F-4D97-AF65-F5344CB8AC3E}">
        <p14:creationId xmlns:p14="http://schemas.microsoft.com/office/powerpoint/2010/main" val="4739299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AC7B9A-F955-417F-80FA-DBC6CE257427}"/>
              </a:ext>
            </a:extLst>
          </p:cNvPr>
          <p:cNvSpPr>
            <a:spLocks noGrp="1"/>
          </p:cNvSpPr>
          <p:nvPr>
            <p:ph type="title"/>
          </p:nvPr>
        </p:nvSpPr>
        <p:spPr/>
        <p:txBody>
          <a:bodyPr/>
          <a:lstStyle/>
          <a:p>
            <a:r>
              <a:rPr lang="zh-CN" altLang="en-US" dirty="0"/>
              <a:t>多源分类和</a:t>
            </a:r>
            <a:r>
              <a:rPr lang="en-US" altLang="zh-CN" dirty="0"/>
              <a:t>DOA</a:t>
            </a:r>
            <a:r>
              <a:rPr lang="zh-CN" altLang="en-US" dirty="0"/>
              <a:t>提取</a:t>
            </a:r>
          </a:p>
        </p:txBody>
      </p:sp>
      <p:pic>
        <p:nvPicPr>
          <p:cNvPr id="9" name="图片 8">
            <a:extLst>
              <a:ext uri="{FF2B5EF4-FFF2-40B4-BE49-F238E27FC236}">
                <a16:creationId xmlns:a16="http://schemas.microsoft.com/office/drawing/2014/main" id="{D9C0214F-51B7-41E1-B936-6AA4B0ACB1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7301" y="1246868"/>
            <a:ext cx="3550766" cy="2182132"/>
          </a:xfrm>
          <a:prstGeom prst="rect">
            <a:avLst/>
          </a:prstGeom>
        </p:spPr>
      </p:pic>
      <p:pic>
        <p:nvPicPr>
          <p:cNvPr id="11" name="图片 10">
            <a:extLst>
              <a:ext uri="{FF2B5EF4-FFF2-40B4-BE49-F238E27FC236}">
                <a16:creationId xmlns:a16="http://schemas.microsoft.com/office/drawing/2014/main" id="{B6841152-596C-4128-ABFC-B7D708E2EC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0862" y="1245424"/>
            <a:ext cx="3550275" cy="2183576"/>
          </a:xfrm>
          <a:prstGeom prst="rect">
            <a:avLst/>
          </a:prstGeom>
        </p:spPr>
      </p:pic>
      <p:pic>
        <p:nvPicPr>
          <p:cNvPr id="13" name="图片 12">
            <a:extLst>
              <a:ext uri="{FF2B5EF4-FFF2-40B4-BE49-F238E27FC236}">
                <a16:creationId xmlns:a16="http://schemas.microsoft.com/office/drawing/2014/main" id="{7344E237-ACB8-4C41-973B-63087BE7953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3932" y="1245424"/>
            <a:ext cx="3553116" cy="2183576"/>
          </a:xfrm>
          <a:prstGeom prst="rect">
            <a:avLst/>
          </a:prstGeom>
        </p:spPr>
      </p:pic>
      <p:sp>
        <p:nvSpPr>
          <p:cNvPr id="18" name="文本框 17">
            <a:extLst>
              <a:ext uri="{FF2B5EF4-FFF2-40B4-BE49-F238E27FC236}">
                <a16:creationId xmlns:a16="http://schemas.microsoft.com/office/drawing/2014/main" id="{89B2E8D4-A7A0-4881-8FFA-A3EE62021349}"/>
              </a:ext>
            </a:extLst>
          </p:cNvPr>
          <p:cNvSpPr txBox="1"/>
          <p:nvPr/>
        </p:nvSpPr>
        <p:spPr>
          <a:xfrm>
            <a:off x="979054" y="4067569"/>
            <a:ext cx="9661238" cy="1477328"/>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对于保留的帧最占优强度向量按照方向进行分类。</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通过移除远离聚类中心的强度向量来降低混响等干扰占优帧的影响。</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再次聚类并输出聚类中心的方向为最终估计的</a:t>
            </a:r>
            <a:r>
              <a:rPr lang="en-US" altLang="zh-CN" dirty="0"/>
              <a:t>DOA</a:t>
            </a:r>
            <a:r>
              <a:rPr lang="zh-CN" altLang="en-US" dirty="0"/>
              <a:t>。</a:t>
            </a:r>
            <a:endParaRPr lang="en-US" altLang="zh-CN" dirty="0"/>
          </a:p>
        </p:txBody>
      </p:sp>
      <p:sp>
        <p:nvSpPr>
          <p:cNvPr id="19" name="文本框 18">
            <a:extLst>
              <a:ext uri="{FF2B5EF4-FFF2-40B4-BE49-F238E27FC236}">
                <a16:creationId xmlns:a16="http://schemas.microsoft.com/office/drawing/2014/main" id="{899D9A62-84F4-4365-ACED-B365DFA2B29D}"/>
              </a:ext>
            </a:extLst>
          </p:cNvPr>
          <p:cNvSpPr txBox="1"/>
          <p:nvPr/>
        </p:nvSpPr>
        <p:spPr>
          <a:xfrm>
            <a:off x="3927048" y="5996697"/>
            <a:ext cx="4330488"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是否需要已知声源数目取决于聚类算法。</a:t>
            </a:r>
            <a:r>
              <a:rPr lang="zh-CN" altLang="en-US" b="1" dirty="0">
                <a:solidFill>
                  <a:srgbClr val="8D1111"/>
                </a:solidFill>
              </a:rPr>
              <a:t>   </a:t>
            </a:r>
            <a:r>
              <a:rPr lang="zh-CN" altLang="en-US" b="1" dirty="0">
                <a:solidFill>
                  <a:schemeClr val="tx1"/>
                </a:solidFill>
              </a:rPr>
              <a:t>    </a:t>
            </a:r>
          </a:p>
        </p:txBody>
      </p:sp>
      <p:sp>
        <p:nvSpPr>
          <p:cNvPr id="4" name="灯片编号占位符 3">
            <a:extLst>
              <a:ext uri="{FF2B5EF4-FFF2-40B4-BE49-F238E27FC236}">
                <a16:creationId xmlns:a16="http://schemas.microsoft.com/office/drawing/2014/main" id="{751B7A36-F7AA-47F9-98AC-39EA3343CD45}"/>
              </a:ext>
            </a:extLst>
          </p:cNvPr>
          <p:cNvSpPr>
            <a:spLocks noGrp="1"/>
          </p:cNvSpPr>
          <p:nvPr>
            <p:ph type="sldNum" sz="quarter" idx="12"/>
          </p:nvPr>
        </p:nvSpPr>
        <p:spPr/>
        <p:txBody>
          <a:bodyPr/>
          <a:lstStyle/>
          <a:p>
            <a:fld id="{48F63A3B-78C7-47BE-AE5E-E10140E04643}" type="slidenum">
              <a:rPr lang="en-US" smtClean="0"/>
              <a:pPr/>
              <a:t>23</a:t>
            </a:fld>
            <a:r>
              <a:rPr lang="en-US"/>
              <a:t>/50</a:t>
            </a:r>
            <a:endParaRPr lang="en-US" dirty="0"/>
          </a:p>
        </p:txBody>
      </p:sp>
    </p:spTree>
    <p:extLst>
      <p:ext uri="{BB962C8B-B14F-4D97-AF65-F5344CB8AC3E}">
        <p14:creationId xmlns:p14="http://schemas.microsoft.com/office/powerpoint/2010/main" val="2819931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E2F28F-2F25-4DBC-A9EA-19CD14CA55FB}"/>
              </a:ext>
            </a:extLst>
          </p:cNvPr>
          <p:cNvSpPr>
            <a:spLocks noGrp="1"/>
          </p:cNvSpPr>
          <p:nvPr>
            <p:ph type="title"/>
          </p:nvPr>
        </p:nvSpPr>
        <p:spPr/>
        <p:txBody>
          <a:bodyPr/>
          <a:lstStyle/>
          <a:p>
            <a:r>
              <a:rPr lang="zh-CN" altLang="en-US" dirty="0"/>
              <a:t>性能评估准则与仿真设置</a:t>
            </a:r>
          </a:p>
        </p:txBody>
      </p:sp>
      <p:grpSp>
        <p:nvGrpSpPr>
          <p:cNvPr id="7" name="组合 6">
            <a:extLst>
              <a:ext uri="{FF2B5EF4-FFF2-40B4-BE49-F238E27FC236}">
                <a16:creationId xmlns:a16="http://schemas.microsoft.com/office/drawing/2014/main" id="{75C83F16-CE29-4239-8E8E-4105C619056F}"/>
              </a:ext>
            </a:extLst>
          </p:cNvPr>
          <p:cNvGrpSpPr/>
          <p:nvPr/>
        </p:nvGrpSpPr>
        <p:grpSpPr>
          <a:xfrm>
            <a:off x="7702469" y="4247892"/>
            <a:ext cx="2733963" cy="1643213"/>
            <a:chOff x="4083615" y="2103120"/>
            <a:chExt cx="4024769" cy="2853055"/>
          </a:xfrm>
        </p:grpSpPr>
        <p:cxnSp>
          <p:nvCxnSpPr>
            <p:cNvPr id="8" name="直接箭头连接符 7">
              <a:extLst>
                <a:ext uri="{FF2B5EF4-FFF2-40B4-BE49-F238E27FC236}">
                  <a16:creationId xmlns:a16="http://schemas.microsoft.com/office/drawing/2014/main" id="{181D1BF2-9F93-4CE5-88D3-822923068CE1}"/>
                </a:ext>
              </a:extLst>
            </p:cNvPr>
            <p:cNvCxnSpPr>
              <a:cxnSpLocks/>
            </p:cNvCxnSpPr>
            <p:nvPr/>
          </p:nvCxnSpPr>
          <p:spPr>
            <a:xfrm flipV="1">
              <a:off x="4083615" y="4335175"/>
              <a:ext cx="4024769" cy="61335"/>
            </a:xfrm>
            <a:prstGeom prst="straightConnector1">
              <a:avLst/>
            </a:prstGeom>
            <a:noFill/>
            <a:ln w="50800" cap="flat" cmpd="sng" algn="ctr">
              <a:solidFill>
                <a:sysClr val="windowText" lastClr="000000"/>
              </a:solidFill>
              <a:prstDash val="solid"/>
              <a:miter lim="800000"/>
              <a:tailEnd type="triangle"/>
            </a:ln>
            <a:effectLst/>
          </p:spPr>
        </p:cxnSp>
        <p:cxnSp>
          <p:nvCxnSpPr>
            <p:cNvPr id="9" name="直接箭头连接符 8">
              <a:extLst>
                <a:ext uri="{FF2B5EF4-FFF2-40B4-BE49-F238E27FC236}">
                  <a16:creationId xmlns:a16="http://schemas.microsoft.com/office/drawing/2014/main" id="{05DF3740-4C21-4DD6-B297-334046A6D920}"/>
                </a:ext>
              </a:extLst>
            </p:cNvPr>
            <p:cNvCxnSpPr>
              <a:cxnSpLocks/>
            </p:cNvCxnSpPr>
            <p:nvPr/>
          </p:nvCxnSpPr>
          <p:spPr>
            <a:xfrm flipV="1">
              <a:off x="4083615" y="2103120"/>
              <a:ext cx="3330645" cy="2281555"/>
            </a:xfrm>
            <a:prstGeom prst="straightConnector1">
              <a:avLst/>
            </a:prstGeom>
            <a:noFill/>
            <a:ln w="50800" cap="flat" cmpd="sng" algn="ctr">
              <a:solidFill>
                <a:sysClr val="windowText" lastClr="000000"/>
              </a:solidFill>
              <a:prstDash val="solid"/>
              <a:miter lim="800000"/>
              <a:tailEnd type="triangle"/>
            </a:ln>
            <a:effectLst/>
          </p:spPr>
        </p:cxnSp>
        <p:graphicFrame>
          <p:nvGraphicFramePr>
            <p:cNvPr id="10" name="对象 9">
              <a:extLst>
                <a:ext uri="{FF2B5EF4-FFF2-40B4-BE49-F238E27FC236}">
                  <a16:creationId xmlns:a16="http://schemas.microsoft.com/office/drawing/2014/main" id="{1D53682B-A9A6-4E5E-9404-8B3C275B6E0B}"/>
                </a:ext>
              </a:extLst>
            </p:cNvPr>
            <p:cNvGraphicFramePr>
              <a:graphicFrameLocks noChangeAspect="1"/>
            </p:cNvGraphicFramePr>
            <p:nvPr>
              <p:extLst>
                <p:ext uri="{D42A27DB-BD31-4B8C-83A1-F6EECF244321}">
                  <p14:modId xmlns:p14="http://schemas.microsoft.com/office/powerpoint/2010/main" val="621687969"/>
                </p:ext>
              </p:extLst>
            </p:nvPr>
          </p:nvGraphicFramePr>
          <p:xfrm>
            <a:off x="6032500" y="4384675"/>
            <a:ext cx="453141" cy="571500"/>
          </p:xfrm>
          <a:graphic>
            <a:graphicData uri="http://schemas.openxmlformats.org/presentationml/2006/ole">
              <mc:AlternateContent xmlns:mc="http://schemas.openxmlformats.org/markup-compatibility/2006">
                <mc:Choice xmlns:v="urn:schemas-microsoft-com:vml" Requires="v">
                  <p:oleObj spid="_x0000_s68959" name="Equation" r:id="rId3" imgW="164880" imgH="228600" progId="Equation.DSMT4">
                    <p:embed/>
                  </p:oleObj>
                </mc:Choice>
                <mc:Fallback>
                  <p:oleObj name="Equation" r:id="rId3" imgW="164880" imgH="228600" progId="Equation.DSMT4">
                    <p:embed/>
                    <p:pic>
                      <p:nvPicPr>
                        <p:cNvPr id="14" name="对象 13">
                          <a:extLst>
                            <a:ext uri="{FF2B5EF4-FFF2-40B4-BE49-F238E27FC236}">
                              <a16:creationId xmlns:a16="http://schemas.microsoft.com/office/drawing/2014/main" id="{7158B4EA-7790-4C16-A851-FF9C7C2A80AA}"/>
                            </a:ext>
                          </a:extLst>
                        </p:cNvPr>
                        <p:cNvPicPr/>
                        <p:nvPr/>
                      </p:nvPicPr>
                      <p:blipFill>
                        <a:blip r:embed="rId4"/>
                        <a:stretch>
                          <a:fillRect/>
                        </a:stretch>
                      </p:blipFill>
                      <p:spPr>
                        <a:xfrm>
                          <a:off x="6032500" y="4384675"/>
                          <a:ext cx="453141" cy="571500"/>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72E86F68-F256-4581-A041-0D73FC24EBEB}"/>
                </a:ext>
              </a:extLst>
            </p:cNvPr>
            <p:cNvGraphicFramePr>
              <a:graphicFrameLocks noChangeAspect="1"/>
            </p:cNvGraphicFramePr>
            <p:nvPr>
              <p:extLst>
                <p:ext uri="{D42A27DB-BD31-4B8C-83A1-F6EECF244321}">
                  <p14:modId xmlns:p14="http://schemas.microsoft.com/office/powerpoint/2010/main" val="3420785211"/>
                </p:ext>
              </p:extLst>
            </p:nvPr>
          </p:nvGraphicFramePr>
          <p:xfrm>
            <a:off x="5164138" y="2760663"/>
            <a:ext cx="435384" cy="571500"/>
          </p:xfrm>
          <a:graphic>
            <a:graphicData uri="http://schemas.openxmlformats.org/presentationml/2006/ole">
              <mc:AlternateContent xmlns:mc="http://schemas.openxmlformats.org/markup-compatibility/2006">
                <mc:Choice xmlns:v="urn:schemas-microsoft-com:vml" Requires="v">
                  <p:oleObj spid="_x0000_s68960" name="Equation" r:id="rId5" imgW="164880" imgH="228600" progId="Equation.DSMT4">
                    <p:embed/>
                  </p:oleObj>
                </mc:Choice>
                <mc:Fallback>
                  <p:oleObj name="Equation" r:id="rId5" imgW="164880" imgH="228600" progId="Equation.DSMT4">
                    <p:embed/>
                    <p:pic>
                      <p:nvPicPr>
                        <p:cNvPr id="16" name="对象 15">
                          <a:extLst>
                            <a:ext uri="{FF2B5EF4-FFF2-40B4-BE49-F238E27FC236}">
                              <a16:creationId xmlns:a16="http://schemas.microsoft.com/office/drawing/2014/main" id="{D7B707B6-9CC3-4466-B731-78E259FFD084}"/>
                            </a:ext>
                          </a:extLst>
                        </p:cNvPr>
                        <p:cNvPicPr/>
                        <p:nvPr/>
                      </p:nvPicPr>
                      <p:blipFill>
                        <a:blip r:embed="rId6"/>
                        <a:stretch>
                          <a:fillRect/>
                        </a:stretch>
                      </p:blipFill>
                      <p:spPr>
                        <a:xfrm>
                          <a:off x="5164138" y="2760663"/>
                          <a:ext cx="435384" cy="571500"/>
                        </a:xfrm>
                        <a:prstGeom prst="rect">
                          <a:avLst/>
                        </a:prstGeom>
                      </p:spPr>
                    </p:pic>
                  </p:oleObj>
                </mc:Fallback>
              </mc:AlternateContent>
            </a:graphicData>
          </a:graphic>
        </p:graphicFrame>
        <p:sp>
          <p:nvSpPr>
            <p:cNvPr id="12" name="弧形 11">
              <a:extLst>
                <a:ext uri="{FF2B5EF4-FFF2-40B4-BE49-F238E27FC236}">
                  <a16:creationId xmlns:a16="http://schemas.microsoft.com/office/drawing/2014/main" id="{6D78B9E4-D218-41B6-8BF3-A3682DAAABF0}"/>
                </a:ext>
              </a:extLst>
            </p:cNvPr>
            <p:cNvSpPr/>
            <p:nvPr/>
          </p:nvSpPr>
          <p:spPr>
            <a:xfrm>
              <a:off x="4297427" y="4057650"/>
              <a:ext cx="453141" cy="533396"/>
            </a:xfrm>
            <a:prstGeom prst="arc">
              <a:avLst>
                <a:gd name="adj1" fmla="val 16660595"/>
                <a:gd name="adj2" fmla="val 866897"/>
              </a:avLst>
            </a:prstGeom>
            <a:noFill/>
            <a:ln w="34925"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3" name="对象 12">
              <a:extLst>
                <a:ext uri="{FF2B5EF4-FFF2-40B4-BE49-F238E27FC236}">
                  <a16:creationId xmlns:a16="http://schemas.microsoft.com/office/drawing/2014/main" id="{5C9EFF3F-ED0D-4C86-A7AA-0C753F087ED1}"/>
                </a:ext>
              </a:extLst>
            </p:cNvPr>
            <p:cNvGraphicFramePr>
              <a:graphicFrameLocks noChangeAspect="1"/>
            </p:cNvGraphicFramePr>
            <p:nvPr>
              <p:extLst>
                <p:ext uri="{D42A27DB-BD31-4B8C-83A1-F6EECF244321}">
                  <p14:modId xmlns:p14="http://schemas.microsoft.com/office/powerpoint/2010/main" val="708726516"/>
                </p:ext>
              </p:extLst>
            </p:nvPr>
          </p:nvGraphicFramePr>
          <p:xfrm>
            <a:off x="4786443" y="3837103"/>
            <a:ext cx="403225" cy="498475"/>
          </p:xfrm>
          <a:graphic>
            <a:graphicData uri="http://schemas.openxmlformats.org/presentationml/2006/ole">
              <mc:AlternateContent xmlns:mc="http://schemas.openxmlformats.org/markup-compatibility/2006">
                <mc:Choice xmlns:v="urn:schemas-microsoft-com:vml" Requires="v">
                  <p:oleObj spid="_x0000_s68961" name="Equation" r:id="rId7" imgW="152280" imgH="228600" progId="Equation.DSMT4">
                    <p:embed/>
                  </p:oleObj>
                </mc:Choice>
                <mc:Fallback>
                  <p:oleObj name="Equation" r:id="rId7" imgW="152280" imgH="228600" progId="Equation.DSMT4">
                    <p:embed/>
                    <p:pic>
                      <p:nvPicPr>
                        <p:cNvPr id="22" name="对象 21">
                          <a:extLst>
                            <a:ext uri="{FF2B5EF4-FFF2-40B4-BE49-F238E27FC236}">
                              <a16:creationId xmlns:a16="http://schemas.microsoft.com/office/drawing/2014/main" id="{59A7A8D7-9186-494F-B8CC-78BF45304FBB}"/>
                            </a:ext>
                          </a:extLst>
                        </p:cNvPr>
                        <p:cNvPicPr/>
                        <p:nvPr/>
                      </p:nvPicPr>
                      <p:blipFill>
                        <a:blip r:embed="rId8"/>
                        <a:stretch>
                          <a:fillRect/>
                        </a:stretch>
                      </p:blipFill>
                      <p:spPr>
                        <a:xfrm>
                          <a:off x="4786443" y="3837103"/>
                          <a:ext cx="403225" cy="498475"/>
                        </a:xfrm>
                        <a:prstGeom prst="rect">
                          <a:avLst/>
                        </a:prstGeom>
                      </p:spPr>
                    </p:pic>
                  </p:oleObj>
                </mc:Fallback>
              </mc:AlternateContent>
            </a:graphicData>
          </a:graphic>
        </p:graphicFrame>
        <p:cxnSp>
          <p:nvCxnSpPr>
            <p:cNvPr id="14" name="直接连接符 13">
              <a:extLst>
                <a:ext uri="{FF2B5EF4-FFF2-40B4-BE49-F238E27FC236}">
                  <a16:creationId xmlns:a16="http://schemas.microsoft.com/office/drawing/2014/main" id="{265E0D5E-5197-4505-B7F9-5BFEF71FA5D4}"/>
                </a:ext>
              </a:extLst>
            </p:cNvPr>
            <p:cNvCxnSpPr>
              <a:cxnSpLocks/>
            </p:cNvCxnSpPr>
            <p:nvPr/>
          </p:nvCxnSpPr>
          <p:spPr>
            <a:xfrm>
              <a:off x="7414260" y="2103120"/>
              <a:ext cx="694124" cy="2232055"/>
            </a:xfrm>
            <a:prstGeom prst="line">
              <a:avLst/>
            </a:prstGeom>
            <a:noFill/>
            <a:ln w="12700" cap="flat" cmpd="sng" algn="ctr">
              <a:solidFill>
                <a:sysClr val="windowText" lastClr="000000"/>
              </a:solidFill>
              <a:prstDash val="sysDash"/>
              <a:miter lim="800000"/>
            </a:ln>
            <a:effectLst/>
          </p:spPr>
        </p:cxnSp>
        <p:cxnSp>
          <p:nvCxnSpPr>
            <p:cNvPr id="15" name="直接连接符 14">
              <a:extLst>
                <a:ext uri="{FF2B5EF4-FFF2-40B4-BE49-F238E27FC236}">
                  <a16:creationId xmlns:a16="http://schemas.microsoft.com/office/drawing/2014/main" id="{3630B66F-BBF2-4270-B86C-66FE0A10F465}"/>
                </a:ext>
              </a:extLst>
            </p:cNvPr>
            <p:cNvCxnSpPr>
              <a:cxnSpLocks/>
            </p:cNvCxnSpPr>
            <p:nvPr/>
          </p:nvCxnSpPr>
          <p:spPr>
            <a:xfrm flipH="1">
              <a:off x="5207000" y="3203575"/>
              <a:ext cx="2552700" cy="841375"/>
            </a:xfrm>
            <a:prstGeom prst="line">
              <a:avLst/>
            </a:prstGeom>
            <a:noFill/>
            <a:ln w="12700" cap="flat" cmpd="sng" algn="ctr">
              <a:solidFill>
                <a:sysClr val="windowText" lastClr="000000"/>
              </a:solidFill>
              <a:prstDash val="sysDash"/>
              <a:miter lim="800000"/>
            </a:ln>
            <a:effectLst/>
          </p:spPr>
        </p:cxnSp>
        <p:cxnSp>
          <p:nvCxnSpPr>
            <p:cNvPr id="16" name="直接连接符 15">
              <a:extLst>
                <a:ext uri="{FF2B5EF4-FFF2-40B4-BE49-F238E27FC236}">
                  <a16:creationId xmlns:a16="http://schemas.microsoft.com/office/drawing/2014/main" id="{EAB200DF-58E9-4B3F-8F75-42FFF026D339}"/>
                </a:ext>
              </a:extLst>
            </p:cNvPr>
            <p:cNvCxnSpPr>
              <a:cxnSpLocks/>
            </p:cNvCxnSpPr>
            <p:nvPr/>
          </p:nvCxnSpPr>
          <p:spPr>
            <a:xfrm>
              <a:off x="7526217" y="3095828"/>
              <a:ext cx="103499" cy="327660"/>
            </a:xfrm>
            <a:prstGeom prst="line">
              <a:avLst/>
            </a:prstGeom>
            <a:noFill/>
            <a:ln w="12700" cap="flat" cmpd="sng" algn="ctr">
              <a:solidFill>
                <a:sysClr val="windowText" lastClr="000000"/>
              </a:solidFill>
              <a:prstDash val="sysDash"/>
              <a:miter lim="800000"/>
            </a:ln>
            <a:effectLst/>
          </p:spPr>
        </p:cxnSp>
        <p:cxnSp>
          <p:nvCxnSpPr>
            <p:cNvPr id="17" name="直接连接符 16">
              <a:extLst>
                <a:ext uri="{FF2B5EF4-FFF2-40B4-BE49-F238E27FC236}">
                  <a16:creationId xmlns:a16="http://schemas.microsoft.com/office/drawing/2014/main" id="{FC47AF17-22DD-4043-8ACD-E334AFDAABE1}"/>
                </a:ext>
              </a:extLst>
            </p:cNvPr>
            <p:cNvCxnSpPr>
              <a:cxnSpLocks/>
            </p:cNvCxnSpPr>
            <p:nvPr/>
          </p:nvCxnSpPr>
          <p:spPr>
            <a:xfrm flipH="1">
              <a:off x="7629717" y="3375025"/>
              <a:ext cx="168083" cy="49555"/>
            </a:xfrm>
            <a:prstGeom prst="line">
              <a:avLst/>
            </a:prstGeom>
            <a:noFill/>
            <a:ln w="12700" cap="flat" cmpd="sng" algn="ctr">
              <a:solidFill>
                <a:sysClr val="windowText" lastClr="000000"/>
              </a:solidFill>
              <a:prstDash val="sysDash"/>
              <a:miter lim="800000"/>
            </a:ln>
            <a:effectLst/>
          </p:spPr>
        </p:cxnSp>
        <p:cxnSp>
          <p:nvCxnSpPr>
            <p:cNvPr id="18" name="直接连接符 17">
              <a:extLst>
                <a:ext uri="{FF2B5EF4-FFF2-40B4-BE49-F238E27FC236}">
                  <a16:creationId xmlns:a16="http://schemas.microsoft.com/office/drawing/2014/main" id="{EB1748C5-80A2-48ED-B197-23B435963D9A}"/>
                </a:ext>
              </a:extLst>
            </p:cNvPr>
            <p:cNvCxnSpPr>
              <a:cxnSpLocks/>
            </p:cNvCxnSpPr>
            <p:nvPr/>
          </p:nvCxnSpPr>
          <p:spPr>
            <a:xfrm flipH="1">
              <a:off x="7528790" y="3039099"/>
              <a:ext cx="180894" cy="55637"/>
            </a:xfrm>
            <a:prstGeom prst="line">
              <a:avLst/>
            </a:prstGeom>
            <a:noFill/>
            <a:ln w="12700" cap="flat" cmpd="sng" algn="ctr">
              <a:solidFill>
                <a:sysClr val="windowText" lastClr="000000"/>
              </a:solidFill>
              <a:prstDash val="sysDash"/>
              <a:miter lim="800000"/>
            </a:ln>
            <a:effectLst/>
          </p:spPr>
        </p:cxnSp>
      </p:grpSp>
      <p:grpSp>
        <p:nvGrpSpPr>
          <p:cNvPr id="48" name="组合 47">
            <a:extLst>
              <a:ext uri="{FF2B5EF4-FFF2-40B4-BE49-F238E27FC236}">
                <a16:creationId xmlns:a16="http://schemas.microsoft.com/office/drawing/2014/main" id="{1CDA99F8-1902-46A3-961E-CB7630F5CBC5}"/>
              </a:ext>
            </a:extLst>
          </p:cNvPr>
          <p:cNvGrpSpPr/>
          <p:nvPr/>
        </p:nvGrpSpPr>
        <p:grpSpPr>
          <a:xfrm>
            <a:off x="1069959" y="3922093"/>
            <a:ext cx="5357104" cy="2281669"/>
            <a:chOff x="618836" y="1144961"/>
            <a:chExt cx="5357104" cy="2281669"/>
          </a:xfrm>
        </p:grpSpPr>
        <p:graphicFrame>
          <p:nvGraphicFramePr>
            <p:cNvPr id="4" name="对象 3">
              <a:extLst>
                <a:ext uri="{FF2B5EF4-FFF2-40B4-BE49-F238E27FC236}">
                  <a16:creationId xmlns:a16="http://schemas.microsoft.com/office/drawing/2014/main" id="{BDDFEC37-C17E-49D1-875A-BC758DB07B2A}"/>
                </a:ext>
              </a:extLst>
            </p:cNvPr>
            <p:cNvGraphicFramePr>
              <a:graphicFrameLocks noChangeAspect="1"/>
            </p:cNvGraphicFramePr>
            <p:nvPr>
              <p:extLst>
                <p:ext uri="{D42A27DB-BD31-4B8C-83A1-F6EECF244321}">
                  <p14:modId xmlns:p14="http://schemas.microsoft.com/office/powerpoint/2010/main" val="897570365"/>
                </p:ext>
              </p:extLst>
            </p:nvPr>
          </p:nvGraphicFramePr>
          <p:xfrm>
            <a:off x="1237674" y="1559126"/>
            <a:ext cx="2438400" cy="736600"/>
          </p:xfrm>
          <a:graphic>
            <a:graphicData uri="http://schemas.openxmlformats.org/presentationml/2006/ole">
              <mc:AlternateContent xmlns:mc="http://schemas.openxmlformats.org/markup-compatibility/2006">
                <mc:Choice xmlns:v="urn:schemas-microsoft-com:vml" Requires="v">
                  <p:oleObj spid="_x0000_s68962" name="Equation" r:id="rId9" imgW="2438280" imgH="736560" progId="Equation.DSMT4">
                    <p:embed/>
                  </p:oleObj>
                </mc:Choice>
                <mc:Fallback>
                  <p:oleObj name="Equation" r:id="rId9" imgW="2438280" imgH="736560" progId="Equation.DSMT4">
                    <p:embed/>
                    <p:pic>
                      <p:nvPicPr>
                        <p:cNvPr id="0" name=""/>
                        <p:cNvPicPr/>
                        <p:nvPr/>
                      </p:nvPicPr>
                      <p:blipFill>
                        <a:blip r:embed="rId10"/>
                        <a:stretch>
                          <a:fillRect/>
                        </a:stretch>
                      </p:blipFill>
                      <p:spPr>
                        <a:xfrm>
                          <a:off x="1237674" y="1559126"/>
                          <a:ext cx="2438400" cy="736600"/>
                        </a:xfrm>
                        <a:prstGeom prst="rect">
                          <a:avLst/>
                        </a:prstGeom>
                      </p:spPr>
                    </p:pic>
                  </p:oleObj>
                </mc:Fallback>
              </mc:AlternateContent>
            </a:graphicData>
          </a:graphic>
        </p:graphicFrame>
        <p:sp>
          <p:nvSpPr>
            <p:cNvPr id="5" name="文本框 4">
              <a:extLst>
                <a:ext uri="{FF2B5EF4-FFF2-40B4-BE49-F238E27FC236}">
                  <a16:creationId xmlns:a16="http://schemas.microsoft.com/office/drawing/2014/main" id="{894BE2C7-E230-4020-A234-2B4AE40FC68D}"/>
                </a:ext>
              </a:extLst>
            </p:cNvPr>
            <p:cNvSpPr txBox="1"/>
            <p:nvPr/>
          </p:nvSpPr>
          <p:spPr>
            <a:xfrm>
              <a:off x="618836" y="1144961"/>
              <a:ext cx="4433455" cy="369332"/>
            </a:xfrm>
            <a:prstGeom prst="rect">
              <a:avLst/>
            </a:prstGeom>
            <a:noFill/>
          </p:spPr>
          <p:txBody>
            <a:bodyPr wrap="square" rtlCol="0">
              <a:spAutoFit/>
            </a:bodyPr>
            <a:lstStyle/>
            <a:p>
              <a:r>
                <a:rPr lang="zh-CN" altLang="en-US" dirty="0"/>
                <a:t>角度误差定义为估计值偏离真实值的角度：</a:t>
              </a:r>
            </a:p>
          </p:txBody>
        </p:sp>
        <p:graphicFrame>
          <p:nvGraphicFramePr>
            <p:cNvPr id="6" name="对象 5">
              <a:extLst>
                <a:ext uri="{FF2B5EF4-FFF2-40B4-BE49-F238E27FC236}">
                  <a16:creationId xmlns:a16="http://schemas.microsoft.com/office/drawing/2014/main" id="{91EBE4AE-077B-4C80-B1DB-73E6200ECC6F}"/>
                </a:ext>
              </a:extLst>
            </p:cNvPr>
            <p:cNvGraphicFramePr>
              <a:graphicFrameLocks noChangeAspect="1"/>
            </p:cNvGraphicFramePr>
            <p:nvPr>
              <p:extLst>
                <p:ext uri="{D42A27DB-BD31-4B8C-83A1-F6EECF244321}">
                  <p14:modId xmlns:p14="http://schemas.microsoft.com/office/powerpoint/2010/main" val="1828688055"/>
                </p:ext>
              </p:extLst>
            </p:nvPr>
          </p:nvGraphicFramePr>
          <p:xfrm>
            <a:off x="2225963" y="3007530"/>
            <a:ext cx="1219200" cy="419100"/>
          </p:xfrm>
          <a:graphic>
            <a:graphicData uri="http://schemas.openxmlformats.org/presentationml/2006/ole">
              <mc:AlternateContent xmlns:mc="http://schemas.openxmlformats.org/markup-compatibility/2006">
                <mc:Choice xmlns:v="urn:schemas-microsoft-com:vml" Requires="v">
                  <p:oleObj spid="_x0000_s68963" name="Equation" r:id="rId11" imgW="1218960" imgH="419040" progId="Equation.DSMT4">
                    <p:embed/>
                  </p:oleObj>
                </mc:Choice>
                <mc:Fallback>
                  <p:oleObj name="Equation" r:id="rId11" imgW="1218960" imgH="419040" progId="Equation.DSMT4">
                    <p:embed/>
                    <p:pic>
                      <p:nvPicPr>
                        <p:cNvPr id="0" name=""/>
                        <p:cNvPicPr/>
                        <p:nvPr/>
                      </p:nvPicPr>
                      <p:blipFill>
                        <a:blip r:embed="rId12"/>
                        <a:stretch>
                          <a:fillRect/>
                        </a:stretch>
                      </p:blipFill>
                      <p:spPr>
                        <a:xfrm>
                          <a:off x="2225963" y="3007530"/>
                          <a:ext cx="1219200" cy="419100"/>
                        </a:xfrm>
                        <a:prstGeom prst="rect">
                          <a:avLst/>
                        </a:prstGeom>
                      </p:spPr>
                    </p:pic>
                  </p:oleObj>
                </mc:Fallback>
              </mc:AlternateContent>
            </a:graphicData>
          </a:graphic>
        </p:graphicFrame>
        <p:sp>
          <p:nvSpPr>
            <p:cNvPr id="23" name="文本框 22">
              <a:extLst>
                <a:ext uri="{FF2B5EF4-FFF2-40B4-BE49-F238E27FC236}">
                  <a16:creationId xmlns:a16="http://schemas.microsoft.com/office/drawing/2014/main" id="{27BF4AF3-D9CE-4E77-8938-CD766AD990CC}"/>
                </a:ext>
              </a:extLst>
            </p:cNvPr>
            <p:cNvSpPr txBox="1"/>
            <p:nvPr/>
          </p:nvSpPr>
          <p:spPr>
            <a:xfrm>
              <a:off x="622863" y="2355618"/>
              <a:ext cx="5353077" cy="646331"/>
            </a:xfrm>
            <a:prstGeom prst="rect">
              <a:avLst/>
            </a:prstGeom>
            <a:noFill/>
          </p:spPr>
          <p:txBody>
            <a:bodyPr wrap="square" rtlCol="0">
              <a:spAutoFit/>
            </a:bodyPr>
            <a:lstStyle/>
            <a:p>
              <a:r>
                <a:rPr lang="zh-CN" altLang="en-US" dirty="0"/>
                <a:t>均方根角度误差（</a:t>
              </a:r>
              <a:r>
                <a:rPr lang="en-US" altLang="zh-CN" dirty="0"/>
                <a:t>Root Mean Square Angular Error, RMSAE</a:t>
              </a:r>
              <a:r>
                <a:rPr lang="zh-CN" altLang="en-US" dirty="0"/>
                <a:t>）的定义：</a:t>
              </a:r>
            </a:p>
          </p:txBody>
        </p:sp>
      </p:grpSp>
      <p:sp>
        <p:nvSpPr>
          <p:cNvPr id="24" name="文本框 23">
            <a:extLst>
              <a:ext uri="{FF2B5EF4-FFF2-40B4-BE49-F238E27FC236}">
                <a16:creationId xmlns:a16="http://schemas.microsoft.com/office/drawing/2014/main" id="{94972B11-DEF0-402C-B936-2689BBF4A905}"/>
              </a:ext>
            </a:extLst>
          </p:cNvPr>
          <p:cNvSpPr txBox="1"/>
          <p:nvPr/>
        </p:nvSpPr>
        <p:spPr>
          <a:xfrm>
            <a:off x="1067294" y="1268239"/>
            <a:ext cx="4581236" cy="2308324"/>
          </a:xfrm>
          <a:prstGeom prst="rect">
            <a:avLst/>
          </a:prstGeom>
          <a:noFill/>
          <a:ln w="38100">
            <a:solidFill>
              <a:srgbClr val="8D1111"/>
            </a:solidFill>
          </a:ln>
        </p:spPr>
        <p:txBody>
          <a:bodyPr wrap="square" rtlCol="0">
            <a:spAutoFit/>
          </a:bodyPr>
          <a:lstStyle/>
          <a:p>
            <a:pPr marL="285750" indent="-285750">
              <a:buClr>
                <a:srgbClr val="8D1111"/>
              </a:buClr>
              <a:buFont typeface="Arial" panose="020B0604020202020204" pitchFamily="34" charset="0"/>
              <a:buChar char="•"/>
            </a:pPr>
            <a:r>
              <a:rPr lang="zh-CN" altLang="en-US" dirty="0"/>
              <a:t>声源数据采集于</a:t>
            </a:r>
            <a:r>
              <a:rPr lang="en-US" altLang="zh-CN" dirty="0"/>
              <a:t>TIMIT</a:t>
            </a:r>
            <a:r>
              <a:rPr lang="zh-CN" altLang="en-US" dirty="0"/>
              <a:t>数据集，采样率为</a:t>
            </a:r>
            <a:r>
              <a:rPr lang="en-US" altLang="zh-CN" dirty="0"/>
              <a:t>16kHz</a:t>
            </a:r>
            <a:r>
              <a:rPr lang="zh-CN" altLang="en-US" dirty="0"/>
              <a:t>。声源离传感器径向距离</a:t>
            </a:r>
            <a:r>
              <a:rPr lang="en-US" altLang="zh-CN" dirty="0"/>
              <a:t>1.5m</a:t>
            </a:r>
            <a:r>
              <a:rPr lang="zh-CN" altLang="en-US" dirty="0"/>
              <a:t>远。</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房间维度设置为</a:t>
            </a:r>
            <a:r>
              <a:rPr lang="en-US" altLang="zh-CN" dirty="0"/>
              <a:t>8m×6m×4m</a:t>
            </a:r>
            <a:r>
              <a:rPr lang="zh-CN" altLang="en-US" dirty="0"/>
              <a:t>，声矢量传感器置于</a:t>
            </a:r>
            <a:r>
              <a:rPr lang="en-US" altLang="zh-CN" dirty="0"/>
              <a:t>(4m, 3m, 1.5m)</a:t>
            </a:r>
            <a:r>
              <a:rPr lang="zh-CN" altLang="en-US" dirty="0"/>
              <a:t>处。</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每帧做</a:t>
            </a:r>
            <a:r>
              <a:rPr lang="en-US" altLang="zh-CN" dirty="0"/>
              <a:t>256</a:t>
            </a:r>
            <a:r>
              <a:rPr lang="zh-CN" altLang="en-US" dirty="0"/>
              <a:t>点的</a:t>
            </a:r>
            <a:r>
              <a:rPr lang="en-US" altLang="zh-CN" dirty="0"/>
              <a:t>FFT</a:t>
            </a:r>
            <a:r>
              <a:rPr lang="zh-CN" altLang="en-US" dirty="0"/>
              <a:t>，帧与帧之间有</a:t>
            </a:r>
            <a:r>
              <a:rPr lang="en-US" altLang="zh-CN" dirty="0"/>
              <a:t>75%</a:t>
            </a:r>
            <a:r>
              <a:rPr lang="zh-CN" altLang="en-US" dirty="0"/>
              <a:t>的重叠。</a:t>
            </a:r>
          </a:p>
        </p:txBody>
      </p:sp>
      <p:grpSp>
        <p:nvGrpSpPr>
          <p:cNvPr id="47" name="组合 46">
            <a:extLst>
              <a:ext uri="{FF2B5EF4-FFF2-40B4-BE49-F238E27FC236}">
                <a16:creationId xmlns:a16="http://schemas.microsoft.com/office/drawing/2014/main" id="{C0540B0C-758E-47CC-8241-EEEC9A3B3AC9}"/>
              </a:ext>
            </a:extLst>
          </p:cNvPr>
          <p:cNvGrpSpPr/>
          <p:nvPr/>
        </p:nvGrpSpPr>
        <p:grpSpPr>
          <a:xfrm>
            <a:off x="6981928" y="890370"/>
            <a:ext cx="4032043" cy="2932034"/>
            <a:chOff x="7204228" y="3120209"/>
            <a:chExt cx="4032043" cy="2932034"/>
          </a:xfrm>
        </p:grpSpPr>
        <p:sp>
          <p:nvSpPr>
            <p:cNvPr id="25" name="文本框 24">
              <a:extLst>
                <a:ext uri="{FF2B5EF4-FFF2-40B4-BE49-F238E27FC236}">
                  <a16:creationId xmlns:a16="http://schemas.microsoft.com/office/drawing/2014/main" id="{40F29D1D-DCE8-4AE2-811D-E93F699DD71A}"/>
                </a:ext>
              </a:extLst>
            </p:cNvPr>
            <p:cNvSpPr txBox="1"/>
            <p:nvPr/>
          </p:nvSpPr>
          <p:spPr>
            <a:xfrm>
              <a:off x="7721600" y="3626603"/>
              <a:ext cx="3514671" cy="2425640"/>
            </a:xfrm>
            <a:prstGeom prst="rect">
              <a:avLst/>
            </a:prstGeom>
            <a:noFill/>
            <a:ln w="38100">
              <a:solidFill>
                <a:schemeClr val="tx1"/>
              </a:solidFill>
            </a:ln>
          </p:spPr>
          <p:txBody>
            <a:bodyPr wrap="square" rtlCol="0">
              <a:spAutoFit/>
            </a:bodyPr>
            <a:lstStyle/>
            <a:p>
              <a:endParaRPr lang="zh-CN" altLang="en-US" dirty="0"/>
            </a:p>
          </p:txBody>
        </p:sp>
        <p:pic>
          <p:nvPicPr>
            <p:cNvPr id="27" name="图形 26" descr="无线话筒">
              <a:extLst>
                <a:ext uri="{FF2B5EF4-FFF2-40B4-BE49-F238E27FC236}">
                  <a16:creationId xmlns:a16="http://schemas.microsoft.com/office/drawing/2014/main" id="{F5BC1E7B-B8C2-4E93-990C-6E740F87339F}"/>
                </a:ext>
              </a:extLst>
            </p:cNvPr>
            <p:cNvPicPr>
              <a:picLocks noChangeAspect="1"/>
            </p:cNvPicPr>
            <p:nvPr/>
          </p:nvPicPr>
          <p:blipFill>
            <a:blip r:embed="rId13" cstate="print">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9291752" y="4652240"/>
              <a:ext cx="374366" cy="374366"/>
            </a:xfrm>
            <a:prstGeom prst="rect">
              <a:avLst/>
            </a:prstGeom>
          </p:spPr>
        </p:pic>
        <p:pic>
          <p:nvPicPr>
            <p:cNvPr id="28" name="图形 27" descr="音量">
              <a:extLst>
                <a:ext uri="{FF2B5EF4-FFF2-40B4-BE49-F238E27FC236}">
                  <a16:creationId xmlns:a16="http://schemas.microsoft.com/office/drawing/2014/main" id="{1564BFFD-D601-45AE-B0FD-A948B37D5BC0}"/>
                </a:ext>
              </a:extLst>
            </p:cNvPr>
            <p:cNvPicPr>
              <a:picLocks noChangeAspect="1"/>
            </p:cNvPicPr>
            <p:nvPr/>
          </p:nvPicPr>
          <p:blipFill>
            <a:blip r:embed="rId15" cstate="print">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rot="1588312">
              <a:off x="8533661" y="4277895"/>
              <a:ext cx="386554" cy="365407"/>
            </a:xfrm>
            <a:prstGeom prst="rect">
              <a:avLst/>
            </a:prstGeom>
          </p:spPr>
        </p:pic>
        <p:pic>
          <p:nvPicPr>
            <p:cNvPr id="30" name="图形 29" descr="音量">
              <a:extLst>
                <a:ext uri="{FF2B5EF4-FFF2-40B4-BE49-F238E27FC236}">
                  <a16:creationId xmlns:a16="http://schemas.microsoft.com/office/drawing/2014/main" id="{978A7CAE-CDDE-4B37-A7DB-6A8611D332E9}"/>
                </a:ext>
              </a:extLst>
            </p:cNvPr>
            <p:cNvPicPr>
              <a:picLocks noChangeAspect="1"/>
            </p:cNvPicPr>
            <p:nvPr/>
          </p:nvPicPr>
          <p:blipFill>
            <a:blip r:embed="rId15" cstate="print">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rot="8620542">
              <a:off x="10035757" y="4285478"/>
              <a:ext cx="386554" cy="365407"/>
            </a:xfrm>
            <a:prstGeom prst="rect">
              <a:avLst/>
            </a:prstGeom>
          </p:spPr>
        </p:pic>
        <p:pic>
          <p:nvPicPr>
            <p:cNvPr id="31" name="图形 30" descr="音量">
              <a:extLst>
                <a:ext uri="{FF2B5EF4-FFF2-40B4-BE49-F238E27FC236}">
                  <a16:creationId xmlns:a16="http://schemas.microsoft.com/office/drawing/2014/main" id="{92B012BE-3C71-4839-828B-53B9FCD8B810}"/>
                </a:ext>
              </a:extLst>
            </p:cNvPr>
            <p:cNvPicPr>
              <a:picLocks noChangeAspect="1"/>
            </p:cNvPicPr>
            <p:nvPr/>
          </p:nvPicPr>
          <p:blipFill>
            <a:blip r:embed="rId15" cstate="print">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rot="5400000">
              <a:off x="9281178" y="3850771"/>
              <a:ext cx="386554" cy="365407"/>
            </a:xfrm>
            <a:prstGeom prst="rect">
              <a:avLst/>
            </a:prstGeom>
          </p:spPr>
        </p:pic>
        <p:sp>
          <p:nvSpPr>
            <p:cNvPr id="33" name="流程图: 接点 32">
              <a:extLst>
                <a:ext uri="{FF2B5EF4-FFF2-40B4-BE49-F238E27FC236}">
                  <a16:creationId xmlns:a16="http://schemas.microsoft.com/office/drawing/2014/main" id="{2AEA8891-0F9A-49FF-9393-0BEF3AEAA8C6}"/>
                </a:ext>
              </a:extLst>
            </p:cNvPr>
            <p:cNvSpPr/>
            <p:nvPr/>
          </p:nvSpPr>
          <p:spPr>
            <a:xfrm>
              <a:off x="8553969" y="3968541"/>
              <a:ext cx="1840971" cy="1742744"/>
            </a:xfrm>
            <a:prstGeom prst="flowChartConnector">
              <a:avLst/>
            </a:prstGeom>
            <a:noFill/>
            <a:ln>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箭头连接符 34">
              <a:extLst>
                <a:ext uri="{FF2B5EF4-FFF2-40B4-BE49-F238E27FC236}">
                  <a16:creationId xmlns:a16="http://schemas.microsoft.com/office/drawing/2014/main" id="{08DB0150-BF3B-49F9-966B-81C37FC7FA22}"/>
                </a:ext>
              </a:extLst>
            </p:cNvPr>
            <p:cNvCxnSpPr/>
            <p:nvPr/>
          </p:nvCxnSpPr>
          <p:spPr>
            <a:xfrm>
              <a:off x="7509164" y="3626603"/>
              <a:ext cx="0" cy="242564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565F7FEE-9FB6-458F-A2F8-4A6A42E25D3D}"/>
                </a:ext>
              </a:extLst>
            </p:cNvPr>
            <p:cNvCxnSpPr>
              <a:cxnSpLocks/>
            </p:cNvCxnSpPr>
            <p:nvPr/>
          </p:nvCxnSpPr>
          <p:spPr>
            <a:xfrm flipV="1">
              <a:off x="7721600" y="3443697"/>
              <a:ext cx="3514671" cy="680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D168B344-30F6-4797-9B75-6B6CF14ECE3A}"/>
                </a:ext>
              </a:extLst>
            </p:cNvPr>
            <p:cNvCxnSpPr>
              <a:cxnSpLocks/>
              <a:stCxn id="31" idx="3"/>
            </p:cNvCxnSpPr>
            <p:nvPr/>
          </p:nvCxnSpPr>
          <p:spPr>
            <a:xfrm>
              <a:off x="9474455" y="4226752"/>
              <a:ext cx="0" cy="425488"/>
            </a:xfrm>
            <a:prstGeom prst="straightConnector1">
              <a:avLst/>
            </a:prstGeom>
            <a:ln>
              <a:solidFill>
                <a:schemeClr val="bg1">
                  <a:lumMod val="75000"/>
                </a:schemeClr>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4" name="文本框 43">
              <a:extLst>
                <a:ext uri="{FF2B5EF4-FFF2-40B4-BE49-F238E27FC236}">
                  <a16:creationId xmlns:a16="http://schemas.microsoft.com/office/drawing/2014/main" id="{C6FE90BF-8967-4A68-B1FE-5CDE8DC900C2}"/>
                </a:ext>
              </a:extLst>
            </p:cNvPr>
            <p:cNvSpPr txBox="1"/>
            <p:nvPr/>
          </p:nvSpPr>
          <p:spPr>
            <a:xfrm>
              <a:off x="9201419" y="3120209"/>
              <a:ext cx="546070" cy="307777"/>
            </a:xfrm>
            <a:prstGeom prst="rect">
              <a:avLst/>
            </a:prstGeom>
            <a:noFill/>
          </p:spPr>
          <p:txBody>
            <a:bodyPr wrap="square" rtlCol="0">
              <a:spAutoFit/>
            </a:bodyPr>
            <a:lstStyle/>
            <a:p>
              <a:r>
                <a:rPr lang="en-US" altLang="zh-CN" sz="1400" dirty="0"/>
                <a:t>6m</a:t>
              </a:r>
              <a:endParaRPr lang="zh-CN" altLang="en-US" sz="1400" dirty="0"/>
            </a:p>
          </p:txBody>
        </p:sp>
        <p:sp>
          <p:nvSpPr>
            <p:cNvPr id="45" name="文本框 44">
              <a:extLst>
                <a:ext uri="{FF2B5EF4-FFF2-40B4-BE49-F238E27FC236}">
                  <a16:creationId xmlns:a16="http://schemas.microsoft.com/office/drawing/2014/main" id="{B105DEB1-FB29-45ED-9935-1695FCE8CF11}"/>
                </a:ext>
              </a:extLst>
            </p:cNvPr>
            <p:cNvSpPr txBox="1"/>
            <p:nvPr/>
          </p:nvSpPr>
          <p:spPr>
            <a:xfrm rot="16200000">
              <a:off x="7085082" y="4652240"/>
              <a:ext cx="546070" cy="307777"/>
            </a:xfrm>
            <a:prstGeom prst="rect">
              <a:avLst/>
            </a:prstGeom>
            <a:noFill/>
          </p:spPr>
          <p:txBody>
            <a:bodyPr wrap="square" rtlCol="0">
              <a:spAutoFit/>
            </a:bodyPr>
            <a:lstStyle/>
            <a:p>
              <a:r>
                <a:rPr lang="en-US" altLang="zh-CN" sz="1400" dirty="0"/>
                <a:t>8m</a:t>
              </a:r>
              <a:endParaRPr lang="zh-CN" altLang="en-US" sz="1400" dirty="0"/>
            </a:p>
          </p:txBody>
        </p:sp>
        <p:sp>
          <p:nvSpPr>
            <p:cNvPr id="46" name="文本框 45">
              <a:extLst>
                <a:ext uri="{FF2B5EF4-FFF2-40B4-BE49-F238E27FC236}">
                  <a16:creationId xmlns:a16="http://schemas.microsoft.com/office/drawing/2014/main" id="{EC42B160-890F-4D00-B1B8-D2D138DE1388}"/>
                </a:ext>
              </a:extLst>
            </p:cNvPr>
            <p:cNvSpPr txBox="1"/>
            <p:nvPr/>
          </p:nvSpPr>
          <p:spPr>
            <a:xfrm>
              <a:off x="9446738" y="4286963"/>
              <a:ext cx="546070" cy="307777"/>
            </a:xfrm>
            <a:prstGeom prst="rect">
              <a:avLst/>
            </a:prstGeom>
            <a:noFill/>
          </p:spPr>
          <p:txBody>
            <a:bodyPr wrap="square" rtlCol="0">
              <a:spAutoFit/>
            </a:bodyPr>
            <a:lstStyle/>
            <a:p>
              <a:r>
                <a:rPr lang="en-US" altLang="zh-CN" sz="1400" dirty="0">
                  <a:solidFill>
                    <a:schemeClr val="bg1">
                      <a:lumMod val="75000"/>
                    </a:schemeClr>
                  </a:solidFill>
                </a:rPr>
                <a:t>1.5m</a:t>
              </a:r>
              <a:endParaRPr lang="zh-CN" altLang="en-US" sz="1400" dirty="0">
                <a:solidFill>
                  <a:schemeClr val="bg1">
                    <a:lumMod val="75000"/>
                  </a:schemeClr>
                </a:solidFill>
              </a:endParaRPr>
            </a:p>
          </p:txBody>
        </p:sp>
      </p:grpSp>
      <p:sp>
        <p:nvSpPr>
          <p:cNvPr id="19" name="灯片编号占位符 18">
            <a:extLst>
              <a:ext uri="{FF2B5EF4-FFF2-40B4-BE49-F238E27FC236}">
                <a16:creationId xmlns:a16="http://schemas.microsoft.com/office/drawing/2014/main" id="{BFE86BBC-3EE1-4F6C-AE91-964EEFB096EA}"/>
              </a:ext>
            </a:extLst>
          </p:cNvPr>
          <p:cNvSpPr>
            <a:spLocks noGrp="1"/>
          </p:cNvSpPr>
          <p:nvPr>
            <p:ph type="sldNum" sz="quarter" idx="12"/>
          </p:nvPr>
        </p:nvSpPr>
        <p:spPr/>
        <p:txBody>
          <a:bodyPr/>
          <a:lstStyle/>
          <a:p>
            <a:fld id="{48F63A3B-78C7-47BE-AE5E-E10140E04643}" type="slidenum">
              <a:rPr lang="en-US" smtClean="0"/>
              <a:pPr/>
              <a:t>24</a:t>
            </a:fld>
            <a:r>
              <a:rPr lang="en-US"/>
              <a:t>/50</a:t>
            </a:r>
            <a:endParaRPr lang="en-US" dirty="0"/>
          </a:p>
        </p:txBody>
      </p:sp>
    </p:spTree>
    <p:extLst>
      <p:ext uri="{BB962C8B-B14F-4D97-AF65-F5344CB8AC3E}">
        <p14:creationId xmlns:p14="http://schemas.microsoft.com/office/powerpoint/2010/main" val="39437158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4959B4-7F05-4B83-B94A-EC20EBE227DA}"/>
              </a:ext>
            </a:extLst>
          </p:cNvPr>
          <p:cNvSpPr>
            <a:spLocks noGrp="1"/>
          </p:cNvSpPr>
          <p:nvPr>
            <p:ph type="title"/>
          </p:nvPr>
        </p:nvSpPr>
        <p:spPr/>
        <p:txBody>
          <a:bodyPr/>
          <a:lstStyle/>
          <a:p>
            <a:r>
              <a:rPr lang="zh-CN" altLang="en-US" dirty="0"/>
              <a:t>精确性评估</a:t>
            </a:r>
            <a:r>
              <a:rPr lang="en-US" altLang="zh-CN" dirty="0"/>
              <a:t>Ⅰ</a:t>
            </a:r>
            <a:endParaRPr lang="zh-CN" altLang="en-US" dirty="0"/>
          </a:p>
        </p:txBody>
      </p:sp>
      <p:pic>
        <p:nvPicPr>
          <p:cNvPr id="11" name="图片 10">
            <a:extLst>
              <a:ext uri="{FF2B5EF4-FFF2-40B4-BE49-F238E27FC236}">
                <a16:creationId xmlns:a16="http://schemas.microsoft.com/office/drawing/2014/main" id="{FEC15062-DA41-4F2E-905D-7204DB1C8B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85436" y="1444932"/>
            <a:ext cx="4309624" cy="3299728"/>
          </a:xfrm>
          <a:prstGeom prst="rect">
            <a:avLst/>
          </a:prstGeom>
        </p:spPr>
      </p:pic>
      <p:pic>
        <p:nvPicPr>
          <p:cNvPr id="13" name="图片 12">
            <a:extLst>
              <a:ext uri="{FF2B5EF4-FFF2-40B4-BE49-F238E27FC236}">
                <a16:creationId xmlns:a16="http://schemas.microsoft.com/office/drawing/2014/main" id="{577285D3-569F-4611-A8F4-C4E8114B9B2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940" y="1504792"/>
            <a:ext cx="4309625" cy="3295160"/>
          </a:xfrm>
          <a:prstGeom prst="rect">
            <a:avLst/>
          </a:prstGeom>
        </p:spPr>
      </p:pic>
      <p:sp>
        <p:nvSpPr>
          <p:cNvPr id="17" name="文本框 16">
            <a:extLst>
              <a:ext uri="{FF2B5EF4-FFF2-40B4-BE49-F238E27FC236}">
                <a16:creationId xmlns:a16="http://schemas.microsoft.com/office/drawing/2014/main" id="{BDD25EA3-2681-4903-A96A-DEBA84C7BC3D}"/>
              </a:ext>
            </a:extLst>
          </p:cNvPr>
          <p:cNvSpPr txBox="1"/>
          <p:nvPr/>
        </p:nvSpPr>
        <p:spPr>
          <a:xfrm>
            <a:off x="1609461" y="4983876"/>
            <a:ext cx="2484581" cy="369332"/>
          </a:xfrm>
          <a:prstGeom prst="rect">
            <a:avLst/>
          </a:prstGeom>
          <a:noFill/>
        </p:spPr>
        <p:txBody>
          <a:bodyPr wrap="square" rtlCol="0">
            <a:spAutoFit/>
          </a:bodyPr>
          <a:lstStyle/>
          <a:p>
            <a:r>
              <a:rPr lang="en-US" altLang="zh-CN" dirty="0"/>
              <a:t>(a) </a:t>
            </a:r>
            <a:r>
              <a:rPr lang="zh-CN" altLang="en-US" dirty="0"/>
              <a:t>两个同时活跃声源</a:t>
            </a:r>
          </a:p>
        </p:txBody>
      </p:sp>
      <p:sp>
        <p:nvSpPr>
          <p:cNvPr id="18" name="文本框 17">
            <a:extLst>
              <a:ext uri="{FF2B5EF4-FFF2-40B4-BE49-F238E27FC236}">
                <a16:creationId xmlns:a16="http://schemas.microsoft.com/office/drawing/2014/main" id="{5CC441E6-509A-4996-AF39-08719EAEAD4A}"/>
              </a:ext>
            </a:extLst>
          </p:cNvPr>
          <p:cNvSpPr txBox="1"/>
          <p:nvPr/>
        </p:nvSpPr>
        <p:spPr>
          <a:xfrm>
            <a:off x="8748206" y="4974122"/>
            <a:ext cx="2406074" cy="369332"/>
          </a:xfrm>
          <a:prstGeom prst="rect">
            <a:avLst/>
          </a:prstGeom>
          <a:noFill/>
        </p:spPr>
        <p:txBody>
          <a:bodyPr wrap="square" rtlCol="0">
            <a:spAutoFit/>
          </a:bodyPr>
          <a:lstStyle/>
          <a:p>
            <a:r>
              <a:rPr lang="en-US" altLang="zh-CN" dirty="0"/>
              <a:t>(b) </a:t>
            </a:r>
            <a:r>
              <a:rPr lang="zh-CN" altLang="en-US" dirty="0"/>
              <a:t>三个同时活跃声源</a:t>
            </a:r>
          </a:p>
        </p:txBody>
      </p:sp>
      <p:sp>
        <p:nvSpPr>
          <p:cNvPr id="19" name="文本框 18">
            <a:extLst>
              <a:ext uri="{FF2B5EF4-FFF2-40B4-BE49-F238E27FC236}">
                <a16:creationId xmlns:a16="http://schemas.microsoft.com/office/drawing/2014/main" id="{1057D7B0-2F78-4B3B-A4F9-C98D56B01EA2}"/>
              </a:ext>
            </a:extLst>
          </p:cNvPr>
          <p:cNvSpPr txBox="1"/>
          <p:nvPr/>
        </p:nvSpPr>
        <p:spPr>
          <a:xfrm>
            <a:off x="5474856" y="2829206"/>
            <a:ext cx="1408545" cy="646331"/>
          </a:xfrm>
          <a:prstGeom prst="rect">
            <a:avLst/>
          </a:prstGeom>
          <a:noFill/>
        </p:spPr>
        <p:txBody>
          <a:bodyPr wrap="square" rtlCol="0">
            <a:spAutoFit/>
          </a:bodyPr>
          <a:lstStyle/>
          <a:p>
            <a:r>
              <a:rPr lang="en-US" altLang="zh-CN" dirty="0"/>
              <a:t>T</a:t>
            </a:r>
            <a:r>
              <a:rPr lang="en-US" altLang="zh-CN" sz="1200" dirty="0"/>
              <a:t>60</a:t>
            </a:r>
            <a:r>
              <a:rPr lang="en-US" altLang="zh-CN" dirty="0"/>
              <a:t> = 0.35s</a:t>
            </a:r>
          </a:p>
          <a:p>
            <a:r>
              <a:rPr lang="en-US" altLang="zh-CN" dirty="0"/>
              <a:t>SNR = 20dB</a:t>
            </a:r>
            <a:endParaRPr lang="zh-CN" altLang="en-US" dirty="0"/>
          </a:p>
        </p:txBody>
      </p:sp>
      <p:sp>
        <p:nvSpPr>
          <p:cNvPr id="20" name="文本框 19">
            <a:extLst>
              <a:ext uri="{FF2B5EF4-FFF2-40B4-BE49-F238E27FC236}">
                <a16:creationId xmlns:a16="http://schemas.microsoft.com/office/drawing/2014/main" id="{341546BE-6744-4EFF-BB61-42B1B6940609}"/>
              </a:ext>
            </a:extLst>
          </p:cNvPr>
          <p:cNvSpPr txBox="1"/>
          <p:nvPr/>
        </p:nvSpPr>
        <p:spPr>
          <a:xfrm>
            <a:off x="3443792" y="5886956"/>
            <a:ext cx="5304414"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提出的方法在此场景下具有良好的精确性。       </a:t>
            </a:r>
            <a:r>
              <a:rPr lang="zh-CN" altLang="en-US" b="1" dirty="0">
                <a:solidFill>
                  <a:srgbClr val="8D1111"/>
                </a:solidFill>
              </a:rPr>
              <a:t>🙂</a:t>
            </a:r>
            <a:endParaRPr lang="zh-CN" altLang="en-US" b="1" dirty="0">
              <a:solidFill>
                <a:schemeClr val="tx1"/>
              </a:solidFill>
            </a:endParaRPr>
          </a:p>
        </p:txBody>
      </p:sp>
      <p:sp>
        <p:nvSpPr>
          <p:cNvPr id="22" name="文本框 21">
            <a:extLst>
              <a:ext uri="{FF2B5EF4-FFF2-40B4-BE49-F238E27FC236}">
                <a16:creationId xmlns:a16="http://schemas.microsoft.com/office/drawing/2014/main" id="{7EBEF7F0-4F80-43DF-B35D-3FAC86359022}"/>
              </a:ext>
            </a:extLst>
          </p:cNvPr>
          <p:cNvSpPr txBox="1"/>
          <p:nvPr/>
        </p:nvSpPr>
        <p:spPr>
          <a:xfrm>
            <a:off x="3543298" y="1048375"/>
            <a:ext cx="5105402" cy="369332"/>
          </a:xfrm>
          <a:prstGeom prst="rect">
            <a:avLst/>
          </a:prstGeom>
          <a:noFill/>
        </p:spPr>
        <p:txBody>
          <a:bodyPr wrap="square" rtlCol="0">
            <a:spAutoFit/>
          </a:bodyPr>
          <a:lstStyle/>
          <a:p>
            <a:r>
              <a:rPr lang="en-US" altLang="zh-CN" dirty="0"/>
              <a:t>500</a:t>
            </a:r>
            <a:r>
              <a:rPr lang="zh-CN" altLang="en-US" dirty="0"/>
              <a:t>次实验下</a:t>
            </a:r>
            <a:r>
              <a:rPr lang="en-US" altLang="zh-CN" dirty="0"/>
              <a:t>DOA</a:t>
            </a:r>
            <a:r>
              <a:rPr lang="zh-CN" altLang="en-US" dirty="0"/>
              <a:t>估计误差随着声源夹角的分布。</a:t>
            </a:r>
          </a:p>
        </p:txBody>
      </p:sp>
      <p:sp>
        <p:nvSpPr>
          <p:cNvPr id="4" name="灯片编号占位符 3">
            <a:extLst>
              <a:ext uri="{FF2B5EF4-FFF2-40B4-BE49-F238E27FC236}">
                <a16:creationId xmlns:a16="http://schemas.microsoft.com/office/drawing/2014/main" id="{037CBA61-218A-44C6-9F8A-EAA762C7514E}"/>
              </a:ext>
            </a:extLst>
          </p:cNvPr>
          <p:cNvSpPr>
            <a:spLocks noGrp="1"/>
          </p:cNvSpPr>
          <p:nvPr>
            <p:ph type="sldNum" sz="quarter" idx="12"/>
          </p:nvPr>
        </p:nvSpPr>
        <p:spPr/>
        <p:txBody>
          <a:bodyPr/>
          <a:lstStyle/>
          <a:p>
            <a:fld id="{48F63A3B-78C7-47BE-AE5E-E10140E04643}" type="slidenum">
              <a:rPr lang="en-US" smtClean="0"/>
              <a:pPr/>
              <a:t>25</a:t>
            </a:fld>
            <a:r>
              <a:rPr lang="en-US"/>
              <a:t>/50</a:t>
            </a:r>
            <a:endParaRPr lang="en-US" dirty="0"/>
          </a:p>
        </p:txBody>
      </p:sp>
    </p:spTree>
    <p:extLst>
      <p:ext uri="{BB962C8B-B14F-4D97-AF65-F5344CB8AC3E}">
        <p14:creationId xmlns:p14="http://schemas.microsoft.com/office/powerpoint/2010/main" val="16923552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BE5A39-F18E-48B5-923D-B7AAF75BB059}"/>
              </a:ext>
            </a:extLst>
          </p:cNvPr>
          <p:cNvSpPr>
            <a:spLocks noGrp="1"/>
          </p:cNvSpPr>
          <p:nvPr>
            <p:ph type="title"/>
          </p:nvPr>
        </p:nvSpPr>
        <p:spPr/>
        <p:txBody>
          <a:bodyPr/>
          <a:lstStyle/>
          <a:p>
            <a:r>
              <a:rPr lang="zh-CN" altLang="en-US" dirty="0"/>
              <a:t>精确性评估</a:t>
            </a:r>
            <a:r>
              <a:rPr lang="en-US" altLang="zh-CN" dirty="0"/>
              <a:t>Ⅱ</a:t>
            </a:r>
            <a:endParaRPr lang="zh-CN" altLang="en-US" dirty="0"/>
          </a:p>
        </p:txBody>
      </p:sp>
      <p:pic>
        <p:nvPicPr>
          <p:cNvPr id="5" name="图片 4">
            <a:extLst>
              <a:ext uri="{FF2B5EF4-FFF2-40B4-BE49-F238E27FC236}">
                <a16:creationId xmlns:a16="http://schemas.microsoft.com/office/drawing/2014/main" id="{C122CED0-94C6-4F6A-9A0A-3D0070F090F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t="-1" r="267" b="402"/>
          <a:stretch/>
        </p:blipFill>
        <p:spPr>
          <a:xfrm>
            <a:off x="718852" y="1523264"/>
            <a:ext cx="4348449" cy="3329544"/>
          </a:xfrm>
          <a:prstGeom prst="rect">
            <a:avLst/>
          </a:prstGeom>
        </p:spPr>
      </p:pic>
      <p:pic>
        <p:nvPicPr>
          <p:cNvPr id="7" name="图片 6">
            <a:extLst>
              <a:ext uri="{FF2B5EF4-FFF2-40B4-BE49-F238E27FC236}">
                <a16:creationId xmlns:a16="http://schemas.microsoft.com/office/drawing/2014/main" id="{C6083A46-DB7C-4120-B803-E76DEC6DE0F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69" r="229"/>
          <a:stretch/>
        </p:blipFill>
        <p:spPr>
          <a:xfrm>
            <a:off x="7137401" y="1521852"/>
            <a:ext cx="4348449" cy="3330956"/>
          </a:xfrm>
          <a:prstGeom prst="rect">
            <a:avLst/>
          </a:prstGeom>
        </p:spPr>
      </p:pic>
      <p:sp>
        <p:nvSpPr>
          <p:cNvPr id="11" name="文本框 10">
            <a:extLst>
              <a:ext uri="{FF2B5EF4-FFF2-40B4-BE49-F238E27FC236}">
                <a16:creationId xmlns:a16="http://schemas.microsoft.com/office/drawing/2014/main" id="{40D28CDC-BF3D-4366-9053-0143BFEDEC00}"/>
              </a:ext>
            </a:extLst>
          </p:cNvPr>
          <p:cNvSpPr txBox="1"/>
          <p:nvPr/>
        </p:nvSpPr>
        <p:spPr>
          <a:xfrm>
            <a:off x="5425786" y="2864164"/>
            <a:ext cx="1408545" cy="646331"/>
          </a:xfrm>
          <a:prstGeom prst="rect">
            <a:avLst/>
          </a:prstGeom>
          <a:noFill/>
        </p:spPr>
        <p:txBody>
          <a:bodyPr wrap="square" rtlCol="0">
            <a:spAutoFit/>
          </a:bodyPr>
          <a:lstStyle/>
          <a:p>
            <a:r>
              <a:rPr lang="en-US" altLang="zh-CN" dirty="0"/>
              <a:t>T</a:t>
            </a:r>
            <a:r>
              <a:rPr lang="en-US" altLang="zh-CN" sz="1200" dirty="0"/>
              <a:t>60</a:t>
            </a:r>
            <a:r>
              <a:rPr lang="en-US" altLang="zh-CN" dirty="0"/>
              <a:t> = 0.35s</a:t>
            </a:r>
          </a:p>
          <a:p>
            <a:r>
              <a:rPr lang="en-US" altLang="zh-CN" dirty="0"/>
              <a:t>SNR = 20dB</a:t>
            </a:r>
            <a:endParaRPr lang="zh-CN" altLang="en-US" dirty="0"/>
          </a:p>
        </p:txBody>
      </p:sp>
      <p:sp>
        <p:nvSpPr>
          <p:cNvPr id="12" name="文本框 11">
            <a:extLst>
              <a:ext uri="{FF2B5EF4-FFF2-40B4-BE49-F238E27FC236}">
                <a16:creationId xmlns:a16="http://schemas.microsoft.com/office/drawing/2014/main" id="{09702026-CA91-4AD2-867F-DE59D6A77F4B}"/>
              </a:ext>
            </a:extLst>
          </p:cNvPr>
          <p:cNvSpPr txBox="1"/>
          <p:nvPr/>
        </p:nvSpPr>
        <p:spPr>
          <a:xfrm>
            <a:off x="1687968" y="5009786"/>
            <a:ext cx="2484581" cy="369332"/>
          </a:xfrm>
          <a:prstGeom prst="rect">
            <a:avLst/>
          </a:prstGeom>
          <a:noFill/>
        </p:spPr>
        <p:txBody>
          <a:bodyPr wrap="square" rtlCol="0">
            <a:spAutoFit/>
          </a:bodyPr>
          <a:lstStyle/>
          <a:p>
            <a:r>
              <a:rPr lang="en-US" altLang="zh-CN" dirty="0"/>
              <a:t>(a) </a:t>
            </a:r>
            <a:r>
              <a:rPr lang="zh-CN" altLang="en-US" dirty="0"/>
              <a:t>四个同时活跃声源</a:t>
            </a:r>
          </a:p>
        </p:txBody>
      </p:sp>
      <p:sp>
        <p:nvSpPr>
          <p:cNvPr id="13" name="文本框 12">
            <a:extLst>
              <a:ext uri="{FF2B5EF4-FFF2-40B4-BE49-F238E27FC236}">
                <a16:creationId xmlns:a16="http://schemas.microsoft.com/office/drawing/2014/main" id="{93515ECB-D75B-42B9-8045-29948A3B3D3B}"/>
              </a:ext>
            </a:extLst>
          </p:cNvPr>
          <p:cNvSpPr txBox="1"/>
          <p:nvPr/>
        </p:nvSpPr>
        <p:spPr>
          <a:xfrm>
            <a:off x="8108588" y="4956953"/>
            <a:ext cx="2406074" cy="369332"/>
          </a:xfrm>
          <a:prstGeom prst="rect">
            <a:avLst/>
          </a:prstGeom>
          <a:noFill/>
        </p:spPr>
        <p:txBody>
          <a:bodyPr wrap="square" rtlCol="0">
            <a:spAutoFit/>
          </a:bodyPr>
          <a:lstStyle/>
          <a:p>
            <a:r>
              <a:rPr lang="en-US" altLang="zh-CN" dirty="0"/>
              <a:t>(b) </a:t>
            </a:r>
            <a:r>
              <a:rPr lang="zh-CN" altLang="en-US" dirty="0"/>
              <a:t>五个同时活跃声源</a:t>
            </a:r>
          </a:p>
        </p:txBody>
      </p:sp>
      <p:sp>
        <p:nvSpPr>
          <p:cNvPr id="14" name="文本框 13">
            <a:extLst>
              <a:ext uri="{FF2B5EF4-FFF2-40B4-BE49-F238E27FC236}">
                <a16:creationId xmlns:a16="http://schemas.microsoft.com/office/drawing/2014/main" id="{470800A9-81C0-47C7-8878-37C73ED1970E}"/>
              </a:ext>
            </a:extLst>
          </p:cNvPr>
          <p:cNvSpPr txBox="1"/>
          <p:nvPr/>
        </p:nvSpPr>
        <p:spPr>
          <a:xfrm>
            <a:off x="3443793" y="5905428"/>
            <a:ext cx="5304414"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提出的方法在此场景下具有较好的精确性。       </a:t>
            </a:r>
            <a:r>
              <a:rPr lang="zh-CN" altLang="en-US" b="1" dirty="0">
                <a:solidFill>
                  <a:srgbClr val="8D1111"/>
                </a:solidFill>
              </a:rPr>
              <a:t>🙂</a:t>
            </a:r>
            <a:endParaRPr lang="zh-CN" altLang="en-US" b="1" dirty="0">
              <a:solidFill>
                <a:schemeClr val="tx1"/>
              </a:solidFill>
            </a:endParaRPr>
          </a:p>
        </p:txBody>
      </p:sp>
      <p:sp>
        <p:nvSpPr>
          <p:cNvPr id="15" name="文本框 14">
            <a:extLst>
              <a:ext uri="{FF2B5EF4-FFF2-40B4-BE49-F238E27FC236}">
                <a16:creationId xmlns:a16="http://schemas.microsoft.com/office/drawing/2014/main" id="{5F69EF25-4F9D-4DDB-BC92-9B459393A4EF}"/>
              </a:ext>
            </a:extLst>
          </p:cNvPr>
          <p:cNvSpPr txBox="1"/>
          <p:nvPr/>
        </p:nvSpPr>
        <p:spPr>
          <a:xfrm>
            <a:off x="3543298" y="1048375"/>
            <a:ext cx="5105402" cy="369332"/>
          </a:xfrm>
          <a:prstGeom prst="rect">
            <a:avLst/>
          </a:prstGeom>
          <a:noFill/>
        </p:spPr>
        <p:txBody>
          <a:bodyPr wrap="square" rtlCol="0">
            <a:spAutoFit/>
          </a:bodyPr>
          <a:lstStyle/>
          <a:p>
            <a:r>
              <a:rPr lang="en-US" altLang="zh-CN" dirty="0"/>
              <a:t>500</a:t>
            </a:r>
            <a:r>
              <a:rPr lang="zh-CN" altLang="en-US" dirty="0"/>
              <a:t>次实验下</a:t>
            </a:r>
            <a:r>
              <a:rPr lang="en-US" altLang="zh-CN" dirty="0"/>
              <a:t>DOA</a:t>
            </a:r>
            <a:r>
              <a:rPr lang="zh-CN" altLang="en-US" dirty="0"/>
              <a:t>估计误差随着声源夹角的分布。</a:t>
            </a:r>
          </a:p>
        </p:txBody>
      </p:sp>
      <p:sp>
        <p:nvSpPr>
          <p:cNvPr id="4" name="灯片编号占位符 3">
            <a:extLst>
              <a:ext uri="{FF2B5EF4-FFF2-40B4-BE49-F238E27FC236}">
                <a16:creationId xmlns:a16="http://schemas.microsoft.com/office/drawing/2014/main" id="{5FDF62DF-C569-4BC0-AE93-DF04B46D79CD}"/>
              </a:ext>
            </a:extLst>
          </p:cNvPr>
          <p:cNvSpPr>
            <a:spLocks noGrp="1"/>
          </p:cNvSpPr>
          <p:nvPr>
            <p:ph type="sldNum" sz="quarter" idx="12"/>
          </p:nvPr>
        </p:nvSpPr>
        <p:spPr/>
        <p:txBody>
          <a:bodyPr/>
          <a:lstStyle/>
          <a:p>
            <a:fld id="{48F63A3B-78C7-47BE-AE5E-E10140E04643}" type="slidenum">
              <a:rPr lang="en-US" smtClean="0"/>
              <a:pPr/>
              <a:t>26</a:t>
            </a:fld>
            <a:r>
              <a:rPr lang="en-US"/>
              <a:t>/50</a:t>
            </a:r>
            <a:endParaRPr lang="en-US" dirty="0"/>
          </a:p>
        </p:txBody>
      </p:sp>
    </p:spTree>
    <p:extLst>
      <p:ext uri="{BB962C8B-B14F-4D97-AF65-F5344CB8AC3E}">
        <p14:creationId xmlns:p14="http://schemas.microsoft.com/office/powerpoint/2010/main" val="20333225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CA9808-1FF2-4DD1-A2B8-B736571E41AB}"/>
              </a:ext>
            </a:extLst>
          </p:cNvPr>
          <p:cNvSpPr>
            <a:spLocks noGrp="1"/>
          </p:cNvSpPr>
          <p:nvPr>
            <p:ph type="title"/>
          </p:nvPr>
        </p:nvSpPr>
        <p:spPr/>
        <p:txBody>
          <a:bodyPr/>
          <a:lstStyle/>
          <a:p>
            <a:r>
              <a:rPr lang="zh-CN" altLang="en-US" dirty="0"/>
              <a:t>鲁棒性评估</a:t>
            </a:r>
          </a:p>
        </p:txBody>
      </p:sp>
      <p:pic>
        <p:nvPicPr>
          <p:cNvPr id="5" name="图片 4">
            <a:extLst>
              <a:ext uri="{FF2B5EF4-FFF2-40B4-BE49-F238E27FC236}">
                <a16:creationId xmlns:a16="http://schemas.microsoft.com/office/drawing/2014/main" id="{BA4F53DF-1938-4322-91AD-F82CE07BAD6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067" y="1601064"/>
            <a:ext cx="4407619" cy="3324225"/>
          </a:xfrm>
          <a:prstGeom prst="rect">
            <a:avLst/>
          </a:prstGeom>
        </p:spPr>
      </p:pic>
      <p:pic>
        <p:nvPicPr>
          <p:cNvPr id="7" name="图片 6">
            <a:extLst>
              <a:ext uri="{FF2B5EF4-FFF2-40B4-BE49-F238E27FC236}">
                <a16:creationId xmlns:a16="http://schemas.microsoft.com/office/drawing/2014/main" id="{A2CC7777-39FF-4427-BE58-76E4F8000CA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29695" y="1608858"/>
            <a:ext cx="4407619" cy="3316431"/>
          </a:xfrm>
          <a:prstGeom prst="rect">
            <a:avLst/>
          </a:prstGeom>
        </p:spPr>
      </p:pic>
      <p:sp>
        <p:nvSpPr>
          <p:cNvPr id="11" name="文本框 10">
            <a:extLst>
              <a:ext uri="{FF2B5EF4-FFF2-40B4-BE49-F238E27FC236}">
                <a16:creationId xmlns:a16="http://schemas.microsoft.com/office/drawing/2014/main" id="{5FC5644E-ED96-4E71-98A9-6455F57C78DE}"/>
              </a:ext>
            </a:extLst>
          </p:cNvPr>
          <p:cNvSpPr txBox="1"/>
          <p:nvPr/>
        </p:nvSpPr>
        <p:spPr>
          <a:xfrm>
            <a:off x="1365473" y="5046027"/>
            <a:ext cx="3484805" cy="369332"/>
          </a:xfrm>
          <a:prstGeom prst="rect">
            <a:avLst/>
          </a:prstGeom>
          <a:noFill/>
        </p:spPr>
        <p:txBody>
          <a:bodyPr wrap="square" rtlCol="0">
            <a:spAutoFit/>
          </a:bodyPr>
          <a:lstStyle/>
          <a:p>
            <a:r>
              <a:rPr lang="en-US" altLang="zh-CN" dirty="0"/>
              <a:t>(a) DOA</a:t>
            </a:r>
            <a:r>
              <a:rPr lang="zh-CN" altLang="en-US" dirty="0"/>
              <a:t>估计误差随着</a:t>
            </a:r>
            <a:r>
              <a:rPr lang="en-US" altLang="zh-CN" dirty="0"/>
              <a:t>T</a:t>
            </a:r>
            <a:r>
              <a:rPr lang="en-US" altLang="zh-CN" sz="1200" dirty="0"/>
              <a:t>60</a:t>
            </a:r>
            <a:r>
              <a:rPr lang="zh-CN" altLang="en-US" dirty="0"/>
              <a:t>的分布。</a:t>
            </a:r>
          </a:p>
        </p:txBody>
      </p:sp>
      <p:sp>
        <p:nvSpPr>
          <p:cNvPr id="12" name="文本框 11">
            <a:extLst>
              <a:ext uri="{FF2B5EF4-FFF2-40B4-BE49-F238E27FC236}">
                <a16:creationId xmlns:a16="http://schemas.microsoft.com/office/drawing/2014/main" id="{CEE5B843-4CD2-4F9E-B748-87EF507A8750}"/>
              </a:ext>
            </a:extLst>
          </p:cNvPr>
          <p:cNvSpPr txBox="1"/>
          <p:nvPr/>
        </p:nvSpPr>
        <p:spPr>
          <a:xfrm>
            <a:off x="8148204" y="5046027"/>
            <a:ext cx="3592946" cy="369332"/>
          </a:xfrm>
          <a:prstGeom prst="rect">
            <a:avLst/>
          </a:prstGeom>
          <a:noFill/>
        </p:spPr>
        <p:txBody>
          <a:bodyPr wrap="square" rtlCol="0">
            <a:spAutoFit/>
          </a:bodyPr>
          <a:lstStyle/>
          <a:p>
            <a:r>
              <a:rPr lang="en-US" altLang="zh-CN" dirty="0"/>
              <a:t>(b) DOA</a:t>
            </a:r>
            <a:r>
              <a:rPr lang="zh-CN" altLang="en-US" dirty="0"/>
              <a:t>估计误差随着</a:t>
            </a:r>
            <a:r>
              <a:rPr lang="en-US" altLang="zh-CN" dirty="0"/>
              <a:t>SNR</a:t>
            </a:r>
            <a:r>
              <a:rPr lang="zh-CN" altLang="en-US" dirty="0"/>
              <a:t>的分布。</a:t>
            </a:r>
          </a:p>
        </p:txBody>
      </p:sp>
      <p:sp>
        <p:nvSpPr>
          <p:cNvPr id="13" name="文本框 12">
            <a:extLst>
              <a:ext uri="{FF2B5EF4-FFF2-40B4-BE49-F238E27FC236}">
                <a16:creationId xmlns:a16="http://schemas.microsoft.com/office/drawing/2014/main" id="{ED758635-4641-4F62-9FBF-4FDCBB913337}"/>
              </a:ext>
            </a:extLst>
          </p:cNvPr>
          <p:cNvSpPr txBox="1"/>
          <p:nvPr/>
        </p:nvSpPr>
        <p:spPr>
          <a:xfrm>
            <a:off x="3443793" y="5905429"/>
            <a:ext cx="5304414"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提出的方法在此场景下具有良好的鲁棒性。       </a:t>
            </a:r>
            <a:r>
              <a:rPr lang="zh-CN" altLang="en-US" b="1" dirty="0">
                <a:solidFill>
                  <a:srgbClr val="8D1111"/>
                </a:solidFill>
              </a:rPr>
              <a:t>🙂</a:t>
            </a:r>
            <a:endParaRPr lang="zh-CN" altLang="en-US" b="1" dirty="0">
              <a:solidFill>
                <a:schemeClr val="tx1"/>
              </a:solidFill>
            </a:endParaRPr>
          </a:p>
        </p:txBody>
      </p:sp>
      <p:sp>
        <p:nvSpPr>
          <p:cNvPr id="14" name="文本框 13">
            <a:extLst>
              <a:ext uri="{FF2B5EF4-FFF2-40B4-BE49-F238E27FC236}">
                <a16:creationId xmlns:a16="http://schemas.microsoft.com/office/drawing/2014/main" id="{8CD52214-D493-4C78-BD75-703DC3EF589D}"/>
              </a:ext>
            </a:extLst>
          </p:cNvPr>
          <p:cNvSpPr txBox="1"/>
          <p:nvPr/>
        </p:nvSpPr>
        <p:spPr>
          <a:xfrm>
            <a:off x="4524085" y="994491"/>
            <a:ext cx="3143829" cy="369332"/>
          </a:xfrm>
          <a:prstGeom prst="rect">
            <a:avLst/>
          </a:prstGeom>
          <a:noFill/>
        </p:spPr>
        <p:txBody>
          <a:bodyPr wrap="square" rtlCol="0">
            <a:spAutoFit/>
          </a:bodyPr>
          <a:lstStyle/>
          <a:p>
            <a:r>
              <a:rPr lang="zh-CN" altLang="en-US" dirty="0"/>
              <a:t>两个活跃声源的夹角为</a:t>
            </a:r>
            <a:r>
              <a:rPr lang="en-US" altLang="zh-CN" dirty="0"/>
              <a:t>60°</a:t>
            </a:r>
            <a:r>
              <a:rPr lang="zh-CN" altLang="en-US" dirty="0"/>
              <a:t>。</a:t>
            </a:r>
          </a:p>
        </p:txBody>
      </p:sp>
      <p:sp>
        <p:nvSpPr>
          <p:cNvPr id="15" name="文本框 14">
            <a:extLst>
              <a:ext uri="{FF2B5EF4-FFF2-40B4-BE49-F238E27FC236}">
                <a16:creationId xmlns:a16="http://schemas.microsoft.com/office/drawing/2014/main" id="{F21A2F58-3A99-4F25-BE95-98235CCE820F}"/>
              </a:ext>
            </a:extLst>
          </p:cNvPr>
          <p:cNvSpPr txBox="1"/>
          <p:nvPr/>
        </p:nvSpPr>
        <p:spPr>
          <a:xfrm>
            <a:off x="2403602" y="5409570"/>
            <a:ext cx="1408545" cy="369332"/>
          </a:xfrm>
          <a:prstGeom prst="rect">
            <a:avLst/>
          </a:prstGeom>
          <a:noFill/>
        </p:spPr>
        <p:txBody>
          <a:bodyPr wrap="square" rtlCol="0">
            <a:spAutoFit/>
          </a:bodyPr>
          <a:lstStyle/>
          <a:p>
            <a:r>
              <a:rPr lang="en-US" altLang="zh-CN" dirty="0"/>
              <a:t>SNR = 20dB</a:t>
            </a:r>
            <a:endParaRPr lang="zh-CN" altLang="en-US" dirty="0"/>
          </a:p>
        </p:txBody>
      </p:sp>
      <p:sp>
        <p:nvSpPr>
          <p:cNvPr id="16" name="文本框 15">
            <a:extLst>
              <a:ext uri="{FF2B5EF4-FFF2-40B4-BE49-F238E27FC236}">
                <a16:creationId xmlns:a16="http://schemas.microsoft.com/office/drawing/2014/main" id="{A18BE8A4-EAC2-46E0-9B05-3F3EA4013E52}"/>
              </a:ext>
            </a:extLst>
          </p:cNvPr>
          <p:cNvSpPr txBox="1"/>
          <p:nvPr/>
        </p:nvSpPr>
        <p:spPr>
          <a:xfrm>
            <a:off x="9240404" y="5376544"/>
            <a:ext cx="1408545" cy="369332"/>
          </a:xfrm>
          <a:prstGeom prst="rect">
            <a:avLst/>
          </a:prstGeom>
          <a:noFill/>
        </p:spPr>
        <p:txBody>
          <a:bodyPr wrap="square" rtlCol="0">
            <a:spAutoFit/>
          </a:bodyPr>
          <a:lstStyle/>
          <a:p>
            <a:r>
              <a:rPr lang="en-US" altLang="zh-CN" dirty="0"/>
              <a:t>T</a:t>
            </a:r>
            <a:r>
              <a:rPr lang="en-US" altLang="zh-CN" sz="1200" dirty="0"/>
              <a:t>60</a:t>
            </a:r>
            <a:r>
              <a:rPr lang="en-US" altLang="zh-CN" dirty="0"/>
              <a:t> = 0.35s</a:t>
            </a:r>
          </a:p>
        </p:txBody>
      </p:sp>
      <p:sp>
        <p:nvSpPr>
          <p:cNvPr id="4" name="灯片编号占位符 3">
            <a:extLst>
              <a:ext uri="{FF2B5EF4-FFF2-40B4-BE49-F238E27FC236}">
                <a16:creationId xmlns:a16="http://schemas.microsoft.com/office/drawing/2014/main" id="{D9599371-F17E-4E8E-8F42-B1F3B6E62B95}"/>
              </a:ext>
            </a:extLst>
          </p:cNvPr>
          <p:cNvSpPr>
            <a:spLocks noGrp="1"/>
          </p:cNvSpPr>
          <p:nvPr>
            <p:ph type="sldNum" sz="quarter" idx="12"/>
          </p:nvPr>
        </p:nvSpPr>
        <p:spPr/>
        <p:txBody>
          <a:bodyPr/>
          <a:lstStyle/>
          <a:p>
            <a:fld id="{48F63A3B-78C7-47BE-AE5E-E10140E04643}" type="slidenum">
              <a:rPr lang="en-US" smtClean="0"/>
              <a:pPr/>
              <a:t>27</a:t>
            </a:fld>
            <a:r>
              <a:rPr lang="en-US"/>
              <a:t>/50</a:t>
            </a:r>
            <a:endParaRPr lang="en-US" dirty="0"/>
          </a:p>
        </p:txBody>
      </p:sp>
    </p:spTree>
    <p:extLst>
      <p:ext uri="{BB962C8B-B14F-4D97-AF65-F5344CB8AC3E}">
        <p14:creationId xmlns:p14="http://schemas.microsoft.com/office/powerpoint/2010/main" val="11000197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ED512E-BB43-46D5-ABB8-25F138506D94}"/>
              </a:ext>
            </a:extLst>
          </p:cNvPr>
          <p:cNvSpPr>
            <a:spLocks noGrp="1"/>
          </p:cNvSpPr>
          <p:nvPr>
            <p:ph type="title"/>
          </p:nvPr>
        </p:nvSpPr>
        <p:spPr/>
        <p:txBody>
          <a:bodyPr/>
          <a:lstStyle/>
          <a:p>
            <a:r>
              <a:rPr lang="zh-CN" altLang="en-US" dirty="0"/>
              <a:t>实验评估</a:t>
            </a:r>
          </a:p>
        </p:txBody>
      </p:sp>
      <p:pic>
        <p:nvPicPr>
          <p:cNvPr id="9" name="图片 8">
            <a:extLst>
              <a:ext uri="{FF2B5EF4-FFF2-40B4-BE49-F238E27FC236}">
                <a16:creationId xmlns:a16="http://schemas.microsoft.com/office/drawing/2014/main" id="{30B61B2F-856B-462F-84A9-28A5ED424D5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1912" y="1246390"/>
            <a:ext cx="6573229" cy="3371791"/>
          </a:xfrm>
          <a:prstGeom prst="rect">
            <a:avLst/>
          </a:prstGeom>
        </p:spPr>
      </p:pic>
      <p:pic>
        <p:nvPicPr>
          <p:cNvPr id="14" name="图片 13">
            <a:extLst>
              <a:ext uri="{FF2B5EF4-FFF2-40B4-BE49-F238E27FC236}">
                <a16:creationId xmlns:a16="http://schemas.microsoft.com/office/drawing/2014/main" id="{8271E1B7-C942-45E1-8D1B-1A5AC57BBE7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77094" y="1643555"/>
            <a:ext cx="3752994" cy="2321155"/>
          </a:xfrm>
          <a:prstGeom prst="rect">
            <a:avLst/>
          </a:prstGeom>
        </p:spPr>
      </p:pic>
      <p:sp>
        <p:nvSpPr>
          <p:cNvPr id="15" name="文本框 14">
            <a:extLst>
              <a:ext uri="{FF2B5EF4-FFF2-40B4-BE49-F238E27FC236}">
                <a16:creationId xmlns:a16="http://schemas.microsoft.com/office/drawing/2014/main" id="{16117A01-B428-421B-953E-859FB369EDD2}"/>
              </a:ext>
            </a:extLst>
          </p:cNvPr>
          <p:cNvSpPr txBox="1"/>
          <p:nvPr/>
        </p:nvSpPr>
        <p:spPr>
          <a:xfrm>
            <a:off x="3443793" y="5905429"/>
            <a:ext cx="5554158"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提出的方法在真实场景下具有较好的精确性。       </a:t>
            </a:r>
            <a:r>
              <a:rPr lang="zh-CN" altLang="en-US" b="1" dirty="0">
                <a:solidFill>
                  <a:srgbClr val="8D1111"/>
                </a:solidFill>
              </a:rPr>
              <a:t>🙂</a:t>
            </a:r>
            <a:endParaRPr lang="zh-CN" altLang="en-US" b="1" dirty="0">
              <a:solidFill>
                <a:schemeClr val="tx1"/>
              </a:solidFill>
            </a:endParaRPr>
          </a:p>
        </p:txBody>
      </p:sp>
      <p:sp>
        <p:nvSpPr>
          <p:cNvPr id="16" name="文本框 15">
            <a:extLst>
              <a:ext uri="{FF2B5EF4-FFF2-40B4-BE49-F238E27FC236}">
                <a16:creationId xmlns:a16="http://schemas.microsoft.com/office/drawing/2014/main" id="{175C0FF2-98CC-484B-A1C0-834702612324}"/>
              </a:ext>
            </a:extLst>
          </p:cNvPr>
          <p:cNvSpPr txBox="1"/>
          <p:nvPr/>
        </p:nvSpPr>
        <p:spPr>
          <a:xfrm>
            <a:off x="2417672" y="5242278"/>
            <a:ext cx="3076982" cy="369332"/>
          </a:xfrm>
          <a:prstGeom prst="rect">
            <a:avLst/>
          </a:prstGeom>
          <a:noFill/>
        </p:spPr>
        <p:txBody>
          <a:bodyPr wrap="square" rtlCol="0">
            <a:spAutoFit/>
          </a:bodyPr>
          <a:lstStyle/>
          <a:p>
            <a:r>
              <a:rPr lang="zh-CN" altLang="en-US" dirty="0"/>
              <a:t>每对声源夹角进行</a:t>
            </a:r>
            <a:r>
              <a:rPr lang="en-US" altLang="zh-CN" dirty="0"/>
              <a:t>40</a:t>
            </a:r>
            <a:r>
              <a:rPr lang="zh-CN" altLang="en-US" dirty="0"/>
              <a:t>组实验。</a:t>
            </a:r>
          </a:p>
        </p:txBody>
      </p:sp>
      <p:sp>
        <p:nvSpPr>
          <p:cNvPr id="17" name="文本框 16">
            <a:extLst>
              <a:ext uri="{FF2B5EF4-FFF2-40B4-BE49-F238E27FC236}">
                <a16:creationId xmlns:a16="http://schemas.microsoft.com/office/drawing/2014/main" id="{B1BF7A34-828E-404C-A328-97A9A4D5BB15}"/>
              </a:ext>
            </a:extLst>
          </p:cNvPr>
          <p:cNvSpPr txBox="1"/>
          <p:nvPr/>
        </p:nvSpPr>
        <p:spPr>
          <a:xfrm>
            <a:off x="2130853" y="4707807"/>
            <a:ext cx="3650620" cy="369332"/>
          </a:xfrm>
          <a:prstGeom prst="rect">
            <a:avLst/>
          </a:prstGeom>
          <a:noFill/>
        </p:spPr>
        <p:txBody>
          <a:bodyPr wrap="square" rtlCol="0">
            <a:spAutoFit/>
          </a:bodyPr>
          <a:lstStyle/>
          <a:p>
            <a:r>
              <a:rPr lang="en-US" altLang="zh-CN" dirty="0"/>
              <a:t>(a) </a:t>
            </a:r>
            <a:r>
              <a:rPr lang="zh-CN" altLang="en-US" dirty="0"/>
              <a:t>不同算法</a:t>
            </a:r>
            <a:r>
              <a:rPr lang="en-US" altLang="zh-CN" dirty="0"/>
              <a:t>DOA</a:t>
            </a:r>
            <a:r>
              <a:rPr lang="zh-CN" altLang="en-US" dirty="0"/>
              <a:t>估计误差的分布。</a:t>
            </a:r>
          </a:p>
        </p:txBody>
      </p:sp>
      <p:sp>
        <p:nvSpPr>
          <p:cNvPr id="18" name="文本框 17">
            <a:extLst>
              <a:ext uri="{FF2B5EF4-FFF2-40B4-BE49-F238E27FC236}">
                <a16:creationId xmlns:a16="http://schemas.microsoft.com/office/drawing/2014/main" id="{72309C90-87D5-4896-BBFA-684270E0E492}"/>
              </a:ext>
            </a:extLst>
          </p:cNvPr>
          <p:cNvSpPr txBox="1"/>
          <p:nvPr/>
        </p:nvSpPr>
        <p:spPr>
          <a:xfrm>
            <a:off x="8631469" y="4384641"/>
            <a:ext cx="2359804" cy="646331"/>
          </a:xfrm>
          <a:prstGeom prst="rect">
            <a:avLst/>
          </a:prstGeom>
          <a:noFill/>
        </p:spPr>
        <p:txBody>
          <a:bodyPr wrap="square" rtlCol="0">
            <a:spAutoFit/>
          </a:bodyPr>
          <a:lstStyle/>
          <a:p>
            <a:r>
              <a:rPr lang="zh-CN" altLang="en-US" dirty="0"/>
              <a:t>估计</a:t>
            </a:r>
            <a:r>
              <a:rPr lang="en-US" altLang="zh-CN" dirty="0"/>
              <a:t>T</a:t>
            </a:r>
            <a:r>
              <a:rPr lang="en-US" altLang="zh-CN" sz="1200" dirty="0"/>
              <a:t>60</a:t>
            </a:r>
            <a:r>
              <a:rPr lang="zh-CN" altLang="en-US" dirty="0"/>
              <a:t>为：</a:t>
            </a:r>
            <a:r>
              <a:rPr lang="en-US" altLang="zh-CN" dirty="0"/>
              <a:t>0.41s</a:t>
            </a:r>
          </a:p>
          <a:p>
            <a:r>
              <a:rPr lang="zh-CN" altLang="en-US" dirty="0"/>
              <a:t>估计信噪比：</a:t>
            </a:r>
            <a:r>
              <a:rPr lang="en-US" altLang="zh-CN" dirty="0"/>
              <a:t>16dB</a:t>
            </a:r>
            <a:endParaRPr lang="zh-CN" altLang="en-US" dirty="0"/>
          </a:p>
        </p:txBody>
      </p:sp>
      <p:sp>
        <p:nvSpPr>
          <p:cNvPr id="4" name="灯片编号占位符 3">
            <a:extLst>
              <a:ext uri="{FF2B5EF4-FFF2-40B4-BE49-F238E27FC236}">
                <a16:creationId xmlns:a16="http://schemas.microsoft.com/office/drawing/2014/main" id="{8A67FA0F-E043-4479-B7EF-1427B7A5C9E2}"/>
              </a:ext>
            </a:extLst>
          </p:cNvPr>
          <p:cNvSpPr>
            <a:spLocks noGrp="1"/>
          </p:cNvSpPr>
          <p:nvPr>
            <p:ph type="sldNum" sz="quarter" idx="12"/>
          </p:nvPr>
        </p:nvSpPr>
        <p:spPr/>
        <p:txBody>
          <a:bodyPr/>
          <a:lstStyle/>
          <a:p>
            <a:fld id="{48F63A3B-78C7-47BE-AE5E-E10140E04643}" type="slidenum">
              <a:rPr lang="en-US" smtClean="0"/>
              <a:pPr/>
              <a:t>28</a:t>
            </a:fld>
            <a:r>
              <a:rPr lang="en-US"/>
              <a:t>/50</a:t>
            </a:r>
            <a:endParaRPr lang="en-US" dirty="0"/>
          </a:p>
        </p:txBody>
      </p:sp>
    </p:spTree>
    <p:extLst>
      <p:ext uri="{BB962C8B-B14F-4D97-AF65-F5344CB8AC3E}">
        <p14:creationId xmlns:p14="http://schemas.microsoft.com/office/powerpoint/2010/main" val="38622825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350983" y="94167"/>
            <a:ext cx="8331200" cy="635505"/>
          </a:xfrm>
        </p:spPr>
        <p:txBody>
          <a:bodyPr/>
          <a:lstStyle/>
          <a:p>
            <a:r>
              <a:rPr lang="zh-CN" altLang="en-US" dirty="0"/>
              <a:t>大纲</a:t>
            </a:r>
          </a:p>
        </p:txBody>
      </p:sp>
      <p:sp>
        <p:nvSpPr>
          <p:cNvPr id="2" name="文本框 1">
            <a:extLst>
              <a:ext uri="{FF2B5EF4-FFF2-40B4-BE49-F238E27FC236}">
                <a16:creationId xmlns:a16="http://schemas.microsoft.com/office/drawing/2014/main" id="{1894827D-5D3A-4243-A4B1-AB65F66374C1}"/>
              </a:ext>
            </a:extLst>
          </p:cNvPr>
          <p:cNvSpPr txBox="1"/>
          <p:nvPr/>
        </p:nvSpPr>
        <p:spPr>
          <a:xfrm>
            <a:off x="1882775" y="1159822"/>
            <a:ext cx="7307407" cy="4832092"/>
          </a:xfrm>
          <a:prstGeom prst="rect">
            <a:avLst/>
          </a:prstGeom>
          <a:noFill/>
        </p:spPr>
        <p:txBody>
          <a:bodyPr wrap="square" rtlCol="0">
            <a:spAutoFit/>
          </a:bodyPr>
          <a:lstStyle/>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背景介绍</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rPr>
              <a:t>现有方法介绍及其分析</a:t>
            </a:r>
            <a:endParaRPr lang="en-US" altLang="zh-CN" sz="2800" b="1" dirty="0">
              <a:solidFill>
                <a:schemeClr val="bg1">
                  <a:lumMod val="85000"/>
                </a:schemeClr>
              </a:solidFill>
              <a:latin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基于帧最占优声源的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估计算法</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latin typeface="+mj-ea"/>
                <a:ea typeface="+mj-ea"/>
              </a:rPr>
              <a:t>基于多源一致性的</a:t>
            </a:r>
            <a:r>
              <a:rPr lang="en-US" altLang="zh-CN" sz="2800" b="1" dirty="0">
                <a:ea typeface="+mj-ea"/>
              </a:rPr>
              <a:t>DOA</a:t>
            </a:r>
            <a:r>
              <a:rPr lang="zh-CN" altLang="en-US" sz="2800" b="1" dirty="0">
                <a:latin typeface="+mj-ea"/>
                <a:ea typeface="+mj-ea"/>
              </a:rPr>
              <a:t>估计算法</a:t>
            </a:r>
            <a:endParaRPr lang="en-US" altLang="zh-CN" sz="2800" b="1" dirty="0">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基于邻近声源场景的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估计框架</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总结与致谢</a:t>
            </a:r>
            <a:endParaRPr lang="en-US" altLang="zh-CN" sz="2800" b="1" dirty="0">
              <a:solidFill>
                <a:schemeClr val="bg1">
                  <a:lumMod val="85000"/>
                </a:schemeClr>
              </a:solidFill>
              <a:latin typeface="+mj-ea"/>
              <a:ea typeface="+mj-ea"/>
            </a:endParaRPr>
          </a:p>
        </p:txBody>
      </p:sp>
      <p:sp>
        <p:nvSpPr>
          <p:cNvPr id="4" name="灯片编号占位符 3">
            <a:extLst>
              <a:ext uri="{FF2B5EF4-FFF2-40B4-BE49-F238E27FC236}">
                <a16:creationId xmlns:a16="http://schemas.microsoft.com/office/drawing/2014/main" id="{E2345410-6370-44DC-9D05-8773E9043BD5}"/>
              </a:ext>
            </a:extLst>
          </p:cNvPr>
          <p:cNvSpPr>
            <a:spLocks noGrp="1"/>
          </p:cNvSpPr>
          <p:nvPr>
            <p:ph type="sldNum" sz="quarter" idx="12"/>
          </p:nvPr>
        </p:nvSpPr>
        <p:spPr/>
        <p:txBody>
          <a:bodyPr/>
          <a:lstStyle/>
          <a:p>
            <a:fld id="{48F63A3B-78C7-47BE-AE5E-E10140E04643}" type="slidenum">
              <a:rPr lang="en-US" smtClean="0"/>
              <a:pPr/>
              <a:t>29</a:t>
            </a:fld>
            <a:r>
              <a:rPr lang="en-US"/>
              <a:t>/50</a:t>
            </a:r>
            <a:endParaRPr lang="en-US" dirty="0"/>
          </a:p>
        </p:txBody>
      </p:sp>
    </p:spTree>
    <p:extLst>
      <p:ext uri="{BB962C8B-B14F-4D97-AF65-F5344CB8AC3E}">
        <p14:creationId xmlns:p14="http://schemas.microsoft.com/office/powerpoint/2010/main" val="3424801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350983" y="94167"/>
            <a:ext cx="8331200" cy="635505"/>
          </a:xfrm>
        </p:spPr>
        <p:txBody>
          <a:bodyPr/>
          <a:lstStyle/>
          <a:p>
            <a:r>
              <a:rPr lang="zh-CN" altLang="en-US" dirty="0"/>
              <a:t>大纲</a:t>
            </a:r>
          </a:p>
        </p:txBody>
      </p:sp>
      <p:sp>
        <p:nvSpPr>
          <p:cNvPr id="2" name="文本框 1">
            <a:extLst>
              <a:ext uri="{FF2B5EF4-FFF2-40B4-BE49-F238E27FC236}">
                <a16:creationId xmlns:a16="http://schemas.microsoft.com/office/drawing/2014/main" id="{1894827D-5D3A-4243-A4B1-AB65F66374C1}"/>
              </a:ext>
            </a:extLst>
          </p:cNvPr>
          <p:cNvSpPr txBox="1"/>
          <p:nvPr/>
        </p:nvSpPr>
        <p:spPr>
          <a:xfrm>
            <a:off x="1882775" y="1159822"/>
            <a:ext cx="7307407" cy="4832092"/>
          </a:xfrm>
          <a:prstGeom prst="rect">
            <a:avLst/>
          </a:prstGeom>
          <a:noFill/>
        </p:spPr>
        <p:txBody>
          <a:bodyPr wrap="square" rtlCol="0">
            <a:spAutoFit/>
          </a:bodyPr>
          <a:lstStyle/>
          <a:p>
            <a:pPr marL="914400" lvl="1" indent="-457200">
              <a:buClr>
                <a:srgbClr val="8D1111"/>
              </a:buClr>
              <a:buFont typeface="Wingdings" panose="05000000000000000000" pitchFamily="2" charset="2"/>
              <a:buChar char="Ø"/>
            </a:pPr>
            <a:r>
              <a:rPr lang="zh-CN" altLang="en-US" sz="2800" b="1" dirty="0">
                <a:latin typeface="+mj-ea"/>
                <a:ea typeface="+mj-ea"/>
              </a:rPr>
              <a:t>背景介绍</a:t>
            </a:r>
            <a:endParaRPr lang="en-US" altLang="zh-CN" sz="2800" b="1" dirty="0">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rPr>
              <a:t>现有方法介绍及其分析</a:t>
            </a:r>
            <a:endParaRPr lang="en-US" altLang="zh-CN" sz="2800" b="1" dirty="0">
              <a:solidFill>
                <a:schemeClr val="bg1">
                  <a:lumMod val="85000"/>
                </a:schemeClr>
              </a:solidFill>
              <a:latin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基于帧最占优声源的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估计算法</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基于多源一致性的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估计算法</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基于邻近声源场景的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估计框架</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总结与致谢</a:t>
            </a:r>
            <a:endParaRPr lang="en-US" altLang="zh-CN" sz="2800" b="1" dirty="0">
              <a:solidFill>
                <a:schemeClr val="bg1">
                  <a:lumMod val="85000"/>
                </a:schemeClr>
              </a:solidFill>
              <a:latin typeface="+mj-ea"/>
              <a:ea typeface="+mj-ea"/>
            </a:endParaRPr>
          </a:p>
        </p:txBody>
      </p:sp>
      <p:sp>
        <p:nvSpPr>
          <p:cNvPr id="4" name="灯片编号占位符 3">
            <a:extLst>
              <a:ext uri="{FF2B5EF4-FFF2-40B4-BE49-F238E27FC236}">
                <a16:creationId xmlns:a16="http://schemas.microsoft.com/office/drawing/2014/main" id="{E2345410-6370-44DC-9D05-8773E9043BD5}"/>
              </a:ext>
            </a:extLst>
          </p:cNvPr>
          <p:cNvSpPr>
            <a:spLocks noGrp="1"/>
          </p:cNvSpPr>
          <p:nvPr>
            <p:ph type="sldNum" sz="quarter" idx="12"/>
          </p:nvPr>
        </p:nvSpPr>
        <p:spPr/>
        <p:txBody>
          <a:bodyPr/>
          <a:lstStyle/>
          <a:p>
            <a:fld id="{48F63A3B-78C7-47BE-AE5E-E10140E04643}" type="slidenum">
              <a:rPr lang="en-US" smtClean="0"/>
              <a:pPr/>
              <a:t>3</a:t>
            </a:fld>
            <a:r>
              <a:rPr lang="en-US"/>
              <a:t>/50</a:t>
            </a:r>
            <a:endParaRPr lang="en-US" dirty="0"/>
          </a:p>
        </p:txBody>
      </p:sp>
    </p:spTree>
    <p:extLst>
      <p:ext uri="{BB962C8B-B14F-4D97-AF65-F5344CB8AC3E}">
        <p14:creationId xmlns:p14="http://schemas.microsoft.com/office/powerpoint/2010/main" val="26708313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9510C0-2D73-4A16-8BE0-968BB3209B2B}"/>
              </a:ext>
            </a:extLst>
          </p:cNvPr>
          <p:cNvSpPr>
            <a:spLocks noGrp="1"/>
          </p:cNvSpPr>
          <p:nvPr>
            <p:ph type="title"/>
          </p:nvPr>
        </p:nvSpPr>
        <p:spPr/>
        <p:txBody>
          <a:bodyPr/>
          <a:lstStyle/>
          <a:p>
            <a:r>
              <a:rPr lang="zh-CN" altLang="en-US" dirty="0"/>
              <a:t>要点总结</a:t>
            </a:r>
          </a:p>
        </p:txBody>
      </p:sp>
      <p:pic>
        <p:nvPicPr>
          <p:cNvPr id="5" name="内容占位符 4">
            <a:extLst>
              <a:ext uri="{FF2B5EF4-FFF2-40B4-BE49-F238E27FC236}">
                <a16:creationId xmlns:a16="http://schemas.microsoft.com/office/drawing/2014/main" id="{AC49E605-F3CF-450A-A47E-7F74C4D929F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10202" y="1255049"/>
            <a:ext cx="5766907" cy="3534843"/>
          </a:xfrm>
        </p:spPr>
      </p:pic>
      <p:sp>
        <p:nvSpPr>
          <p:cNvPr id="3" name="文本框 2">
            <a:extLst>
              <a:ext uri="{FF2B5EF4-FFF2-40B4-BE49-F238E27FC236}">
                <a16:creationId xmlns:a16="http://schemas.microsoft.com/office/drawing/2014/main" id="{CB82A65D-DD18-4E1E-8554-1288E31B4AAD}"/>
              </a:ext>
            </a:extLst>
          </p:cNvPr>
          <p:cNvSpPr txBox="1"/>
          <p:nvPr/>
        </p:nvSpPr>
        <p:spPr>
          <a:xfrm>
            <a:off x="531005" y="1255049"/>
            <a:ext cx="3671540" cy="3416320"/>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根据短时窗内最小值追踪选取语音存在的时频点。</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利用相邻帧的信息，将帧内最占优声源判别拓展到时频窗内。</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利用声源之间的强度向量关系推导多源分布的一致性，并拟合一致性最高的平面。</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对保留的强度向量进行分类并提取</a:t>
            </a:r>
            <a:r>
              <a:rPr lang="en-US" altLang="zh-CN" dirty="0"/>
              <a:t>DOA</a:t>
            </a:r>
            <a:r>
              <a:rPr lang="zh-CN" altLang="en-US" dirty="0"/>
              <a:t>。</a:t>
            </a:r>
          </a:p>
        </p:txBody>
      </p:sp>
      <p:sp>
        <p:nvSpPr>
          <p:cNvPr id="6" name="文本框 5">
            <a:extLst>
              <a:ext uri="{FF2B5EF4-FFF2-40B4-BE49-F238E27FC236}">
                <a16:creationId xmlns:a16="http://schemas.microsoft.com/office/drawing/2014/main" id="{FEB5B739-94EC-4276-B05B-F33B0A5AA28E}"/>
              </a:ext>
            </a:extLst>
          </p:cNvPr>
          <p:cNvSpPr txBox="1"/>
          <p:nvPr/>
        </p:nvSpPr>
        <p:spPr>
          <a:xfrm>
            <a:off x="4445938" y="5998801"/>
            <a:ext cx="3300123"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核心：多源一致性平面的拟合。</a:t>
            </a:r>
            <a:r>
              <a:rPr lang="zh-CN" altLang="en-US" b="1" dirty="0">
                <a:solidFill>
                  <a:srgbClr val="8D1111"/>
                </a:solidFill>
              </a:rPr>
              <a:t>   </a:t>
            </a:r>
            <a:r>
              <a:rPr lang="zh-CN" altLang="en-US" b="1" dirty="0">
                <a:solidFill>
                  <a:schemeClr val="tx1"/>
                </a:solidFill>
              </a:rPr>
              <a:t>    </a:t>
            </a:r>
          </a:p>
        </p:txBody>
      </p:sp>
      <p:sp>
        <p:nvSpPr>
          <p:cNvPr id="7" name="灯片编号占位符 6">
            <a:extLst>
              <a:ext uri="{FF2B5EF4-FFF2-40B4-BE49-F238E27FC236}">
                <a16:creationId xmlns:a16="http://schemas.microsoft.com/office/drawing/2014/main" id="{F2690A29-491C-4778-94A8-748B3DEDAD39}"/>
              </a:ext>
            </a:extLst>
          </p:cNvPr>
          <p:cNvSpPr>
            <a:spLocks noGrp="1"/>
          </p:cNvSpPr>
          <p:nvPr>
            <p:ph type="sldNum" sz="quarter" idx="12"/>
          </p:nvPr>
        </p:nvSpPr>
        <p:spPr/>
        <p:txBody>
          <a:bodyPr/>
          <a:lstStyle/>
          <a:p>
            <a:fld id="{48F63A3B-78C7-47BE-AE5E-E10140E04643}" type="slidenum">
              <a:rPr lang="en-US" smtClean="0"/>
              <a:pPr/>
              <a:t>30</a:t>
            </a:fld>
            <a:r>
              <a:rPr lang="en-US"/>
              <a:t>/50</a:t>
            </a:r>
            <a:endParaRPr lang="en-US" dirty="0"/>
          </a:p>
        </p:txBody>
      </p:sp>
    </p:spTree>
    <p:extLst>
      <p:ext uri="{BB962C8B-B14F-4D97-AF65-F5344CB8AC3E}">
        <p14:creationId xmlns:p14="http://schemas.microsoft.com/office/powerpoint/2010/main" val="11977562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A14B80-170D-4F77-A0D5-9CC6E5F1BC51}"/>
              </a:ext>
            </a:extLst>
          </p:cNvPr>
          <p:cNvSpPr>
            <a:spLocks noGrp="1"/>
          </p:cNvSpPr>
          <p:nvPr>
            <p:ph type="title"/>
          </p:nvPr>
        </p:nvSpPr>
        <p:spPr/>
        <p:txBody>
          <a:bodyPr/>
          <a:lstStyle/>
          <a:p>
            <a:r>
              <a:rPr lang="zh-CN" altLang="en-US" dirty="0"/>
              <a:t>语音存在的时频点判别</a:t>
            </a:r>
          </a:p>
        </p:txBody>
      </p:sp>
      <p:grpSp>
        <p:nvGrpSpPr>
          <p:cNvPr id="5" name="组合 4">
            <a:extLst>
              <a:ext uri="{FF2B5EF4-FFF2-40B4-BE49-F238E27FC236}">
                <a16:creationId xmlns:a16="http://schemas.microsoft.com/office/drawing/2014/main" id="{3D09D208-2510-4D9F-9415-EC3081627647}"/>
              </a:ext>
            </a:extLst>
          </p:cNvPr>
          <p:cNvGrpSpPr/>
          <p:nvPr/>
        </p:nvGrpSpPr>
        <p:grpSpPr>
          <a:xfrm>
            <a:off x="1843353" y="1175077"/>
            <a:ext cx="8644417" cy="4095063"/>
            <a:chOff x="2393037" y="1313622"/>
            <a:chExt cx="8644417" cy="4095063"/>
          </a:xfrm>
        </p:grpSpPr>
        <p:graphicFrame>
          <p:nvGraphicFramePr>
            <p:cNvPr id="4" name="对象 3">
              <a:extLst>
                <a:ext uri="{FF2B5EF4-FFF2-40B4-BE49-F238E27FC236}">
                  <a16:creationId xmlns:a16="http://schemas.microsoft.com/office/drawing/2014/main" id="{D6B99147-BB0F-4CEC-AFB8-DF15AAA28E65}"/>
                </a:ext>
              </a:extLst>
            </p:cNvPr>
            <p:cNvGraphicFramePr>
              <a:graphicFrameLocks noChangeAspect="1"/>
            </p:cNvGraphicFramePr>
            <p:nvPr>
              <p:extLst>
                <p:ext uri="{D42A27DB-BD31-4B8C-83A1-F6EECF244321}">
                  <p14:modId xmlns:p14="http://schemas.microsoft.com/office/powerpoint/2010/main" val="989076912"/>
                </p:ext>
              </p:extLst>
            </p:nvPr>
          </p:nvGraphicFramePr>
          <p:xfrm>
            <a:off x="5533834" y="1313622"/>
            <a:ext cx="2959100" cy="711200"/>
          </p:xfrm>
          <a:graphic>
            <a:graphicData uri="http://schemas.openxmlformats.org/presentationml/2006/ole">
              <mc:AlternateContent xmlns:mc="http://schemas.openxmlformats.org/markup-compatibility/2006">
                <mc:Choice xmlns:v="urn:schemas-microsoft-com:vml" Requires="v">
                  <p:oleObj spid="_x0000_s63909" name="Equation" r:id="rId4" imgW="2958840" imgH="711000" progId="Equation.DSMT4">
                    <p:embed/>
                  </p:oleObj>
                </mc:Choice>
                <mc:Fallback>
                  <p:oleObj name="Equation" r:id="rId4" imgW="2958840" imgH="711000" progId="Equation.DSMT4">
                    <p:embed/>
                    <p:pic>
                      <p:nvPicPr>
                        <p:cNvPr id="0" name=""/>
                        <p:cNvPicPr/>
                        <p:nvPr/>
                      </p:nvPicPr>
                      <p:blipFill>
                        <a:blip r:embed="rId5"/>
                        <a:stretch>
                          <a:fillRect/>
                        </a:stretch>
                      </p:blipFill>
                      <p:spPr>
                        <a:xfrm>
                          <a:off x="5533834" y="1313622"/>
                          <a:ext cx="2959100" cy="71120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EBC361F9-CC70-4018-BF73-2C6168F03EB2}"/>
                </a:ext>
              </a:extLst>
            </p:cNvPr>
            <p:cNvGraphicFramePr>
              <a:graphicFrameLocks noChangeAspect="1"/>
            </p:cNvGraphicFramePr>
            <p:nvPr>
              <p:extLst>
                <p:ext uri="{D42A27DB-BD31-4B8C-83A1-F6EECF244321}">
                  <p14:modId xmlns:p14="http://schemas.microsoft.com/office/powerpoint/2010/main" val="3630053924"/>
                </p:ext>
              </p:extLst>
            </p:nvPr>
          </p:nvGraphicFramePr>
          <p:xfrm>
            <a:off x="5533834" y="2221981"/>
            <a:ext cx="3822700" cy="355600"/>
          </p:xfrm>
          <a:graphic>
            <a:graphicData uri="http://schemas.openxmlformats.org/presentationml/2006/ole">
              <mc:AlternateContent xmlns:mc="http://schemas.openxmlformats.org/markup-compatibility/2006">
                <mc:Choice xmlns:v="urn:schemas-microsoft-com:vml" Requires="v">
                  <p:oleObj spid="_x0000_s63910" name="Equation" r:id="rId6" imgW="3822480" imgH="355320" progId="Equation.DSMT4">
                    <p:embed/>
                  </p:oleObj>
                </mc:Choice>
                <mc:Fallback>
                  <p:oleObj name="Equation" r:id="rId6" imgW="3822480" imgH="355320" progId="Equation.DSMT4">
                    <p:embed/>
                    <p:pic>
                      <p:nvPicPr>
                        <p:cNvPr id="0" name=""/>
                        <p:cNvPicPr/>
                        <p:nvPr/>
                      </p:nvPicPr>
                      <p:blipFill>
                        <a:blip r:embed="rId7"/>
                        <a:stretch>
                          <a:fillRect/>
                        </a:stretch>
                      </p:blipFill>
                      <p:spPr>
                        <a:xfrm>
                          <a:off x="5533834" y="2221981"/>
                          <a:ext cx="3822700" cy="355600"/>
                        </a:xfrm>
                        <a:prstGeom prst="rect">
                          <a:avLst/>
                        </a:prstGeom>
                      </p:spPr>
                    </p:pic>
                  </p:oleObj>
                </mc:Fallback>
              </mc:AlternateContent>
            </a:graphicData>
          </a:graphic>
        </p:graphicFrame>
        <p:sp>
          <p:nvSpPr>
            <p:cNvPr id="13" name="文本框 12">
              <a:extLst>
                <a:ext uri="{FF2B5EF4-FFF2-40B4-BE49-F238E27FC236}">
                  <a16:creationId xmlns:a16="http://schemas.microsoft.com/office/drawing/2014/main" id="{3D17811E-7DFC-4B74-BD3B-84105E25EC46}"/>
                </a:ext>
              </a:extLst>
            </p:cNvPr>
            <p:cNvSpPr txBox="1"/>
            <p:nvPr/>
          </p:nvSpPr>
          <p:spPr>
            <a:xfrm>
              <a:off x="2393037" y="1454397"/>
              <a:ext cx="2674792" cy="369332"/>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沿着频率维度滤波：</a:t>
              </a:r>
            </a:p>
          </p:txBody>
        </p:sp>
        <p:sp>
          <p:nvSpPr>
            <p:cNvPr id="14" name="文本框 13">
              <a:extLst>
                <a:ext uri="{FF2B5EF4-FFF2-40B4-BE49-F238E27FC236}">
                  <a16:creationId xmlns:a16="http://schemas.microsoft.com/office/drawing/2014/main" id="{4523A830-DB41-4BB9-9D4C-941B83DB7128}"/>
                </a:ext>
              </a:extLst>
            </p:cNvPr>
            <p:cNvSpPr txBox="1"/>
            <p:nvPr/>
          </p:nvSpPr>
          <p:spPr>
            <a:xfrm>
              <a:off x="2393037" y="2206034"/>
              <a:ext cx="3140797" cy="369332"/>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沿着时间帧维度递归平滑：</a:t>
              </a:r>
            </a:p>
          </p:txBody>
        </p:sp>
        <p:grpSp>
          <p:nvGrpSpPr>
            <p:cNvPr id="17" name="组合 16">
              <a:extLst>
                <a:ext uri="{FF2B5EF4-FFF2-40B4-BE49-F238E27FC236}">
                  <a16:creationId xmlns:a16="http://schemas.microsoft.com/office/drawing/2014/main" id="{5B577DCD-7C0C-4056-AF29-17CA3049A749}"/>
                </a:ext>
              </a:extLst>
            </p:cNvPr>
            <p:cNvGrpSpPr/>
            <p:nvPr/>
          </p:nvGrpSpPr>
          <p:grpSpPr>
            <a:xfrm>
              <a:off x="2393037" y="3052120"/>
              <a:ext cx="8644417" cy="2356565"/>
              <a:chOff x="499583" y="3214596"/>
              <a:chExt cx="8644417" cy="2356565"/>
            </a:xfrm>
          </p:grpSpPr>
          <p:graphicFrame>
            <p:nvGraphicFramePr>
              <p:cNvPr id="7" name="对象 6">
                <a:extLst>
                  <a:ext uri="{FF2B5EF4-FFF2-40B4-BE49-F238E27FC236}">
                    <a16:creationId xmlns:a16="http://schemas.microsoft.com/office/drawing/2014/main" id="{F608F05F-1C4A-4C4C-946F-1484105B0B92}"/>
                  </a:ext>
                </a:extLst>
              </p:cNvPr>
              <p:cNvGraphicFramePr>
                <a:graphicFrameLocks noChangeAspect="1"/>
              </p:cNvGraphicFramePr>
              <p:nvPr>
                <p:extLst>
                  <p:ext uri="{D42A27DB-BD31-4B8C-83A1-F6EECF244321}">
                    <p14:modId xmlns:p14="http://schemas.microsoft.com/office/powerpoint/2010/main" val="2894352431"/>
                  </p:ext>
                </p:extLst>
              </p:nvPr>
            </p:nvGraphicFramePr>
            <p:xfrm>
              <a:off x="3644900" y="3214596"/>
              <a:ext cx="5499100" cy="1117600"/>
            </p:xfrm>
            <a:graphic>
              <a:graphicData uri="http://schemas.openxmlformats.org/presentationml/2006/ole">
                <mc:AlternateContent xmlns:mc="http://schemas.openxmlformats.org/markup-compatibility/2006">
                  <mc:Choice xmlns:v="urn:schemas-microsoft-com:vml" Requires="v">
                    <p:oleObj spid="_x0000_s63911" name="Equation" r:id="rId8" imgW="5499000" imgH="1117440" progId="Equation.DSMT4">
                      <p:embed/>
                    </p:oleObj>
                  </mc:Choice>
                  <mc:Fallback>
                    <p:oleObj name="Equation" r:id="rId8" imgW="5499000" imgH="1117440" progId="Equation.DSMT4">
                      <p:embed/>
                      <p:pic>
                        <p:nvPicPr>
                          <p:cNvPr id="0" name=""/>
                          <p:cNvPicPr/>
                          <p:nvPr/>
                        </p:nvPicPr>
                        <p:blipFill>
                          <a:blip r:embed="rId9"/>
                          <a:stretch>
                            <a:fillRect/>
                          </a:stretch>
                        </p:blipFill>
                        <p:spPr>
                          <a:xfrm>
                            <a:off x="3644900" y="3214596"/>
                            <a:ext cx="5499100" cy="111760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4059DC62-AC2F-4282-9170-E5946D5E7EC9}"/>
                  </a:ext>
                </a:extLst>
              </p:cNvPr>
              <p:cNvGraphicFramePr>
                <a:graphicFrameLocks noChangeAspect="1"/>
              </p:cNvGraphicFramePr>
              <p:nvPr>
                <p:extLst>
                  <p:ext uri="{D42A27DB-BD31-4B8C-83A1-F6EECF244321}">
                    <p14:modId xmlns:p14="http://schemas.microsoft.com/office/powerpoint/2010/main" val="2797463376"/>
                  </p:ext>
                </p:extLst>
              </p:nvPr>
            </p:nvGraphicFramePr>
            <p:xfrm>
              <a:off x="3613150" y="4809161"/>
              <a:ext cx="2781300" cy="762000"/>
            </p:xfrm>
            <a:graphic>
              <a:graphicData uri="http://schemas.openxmlformats.org/presentationml/2006/ole">
                <mc:AlternateContent xmlns:mc="http://schemas.openxmlformats.org/markup-compatibility/2006">
                  <mc:Choice xmlns:v="urn:schemas-microsoft-com:vml" Requires="v">
                    <p:oleObj spid="_x0000_s63912" name="Equation" r:id="rId10" imgW="2781000" imgH="761760" progId="Equation.DSMT4">
                      <p:embed/>
                    </p:oleObj>
                  </mc:Choice>
                  <mc:Fallback>
                    <p:oleObj name="Equation" r:id="rId10" imgW="2781000" imgH="761760" progId="Equation.DSMT4">
                      <p:embed/>
                      <p:pic>
                        <p:nvPicPr>
                          <p:cNvPr id="0" name=""/>
                          <p:cNvPicPr/>
                          <p:nvPr/>
                        </p:nvPicPr>
                        <p:blipFill>
                          <a:blip r:embed="rId11"/>
                          <a:stretch>
                            <a:fillRect/>
                          </a:stretch>
                        </p:blipFill>
                        <p:spPr>
                          <a:xfrm>
                            <a:off x="3613150" y="4809161"/>
                            <a:ext cx="2781300" cy="762000"/>
                          </a:xfrm>
                          <a:prstGeom prst="rect">
                            <a:avLst/>
                          </a:prstGeom>
                        </p:spPr>
                      </p:pic>
                    </p:oleObj>
                  </mc:Fallback>
                </mc:AlternateContent>
              </a:graphicData>
            </a:graphic>
          </p:graphicFrame>
          <p:sp>
            <p:nvSpPr>
              <p:cNvPr id="15" name="文本框 14">
                <a:extLst>
                  <a:ext uri="{FF2B5EF4-FFF2-40B4-BE49-F238E27FC236}">
                    <a16:creationId xmlns:a16="http://schemas.microsoft.com/office/drawing/2014/main" id="{C53C6C7D-35F5-48C8-BDAC-C87AFBA0A0CE}"/>
                  </a:ext>
                </a:extLst>
              </p:cNvPr>
              <p:cNvSpPr txBox="1"/>
              <p:nvPr/>
            </p:nvSpPr>
            <p:spPr>
              <a:xfrm>
                <a:off x="499583" y="3608915"/>
                <a:ext cx="3140797" cy="369332"/>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短时窗内局部最小值追踪：</a:t>
                </a:r>
              </a:p>
            </p:txBody>
          </p:sp>
          <p:sp>
            <p:nvSpPr>
              <p:cNvPr id="16" name="文本框 15">
                <a:extLst>
                  <a:ext uri="{FF2B5EF4-FFF2-40B4-BE49-F238E27FC236}">
                    <a16:creationId xmlns:a16="http://schemas.microsoft.com/office/drawing/2014/main" id="{291224E3-FB96-4EFF-913B-900D10023CC4}"/>
                  </a:ext>
                </a:extLst>
              </p:cNvPr>
              <p:cNvSpPr txBox="1"/>
              <p:nvPr/>
            </p:nvSpPr>
            <p:spPr>
              <a:xfrm>
                <a:off x="499583" y="4940163"/>
                <a:ext cx="3140797" cy="369332"/>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语音存在的时频点集合：</a:t>
                </a:r>
              </a:p>
            </p:txBody>
          </p:sp>
        </p:grpSp>
      </p:grpSp>
      <p:sp>
        <p:nvSpPr>
          <p:cNvPr id="18" name="文本框 17">
            <a:extLst>
              <a:ext uri="{FF2B5EF4-FFF2-40B4-BE49-F238E27FC236}">
                <a16:creationId xmlns:a16="http://schemas.microsoft.com/office/drawing/2014/main" id="{77CFB76F-1997-47FB-8C81-0DB22676F004}"/>
              </a:ext>
            </a:extLst>
          </p:cNvPr>
          <p:cNvSpPr txBox="1"/>
          <p:nvPr/>
        </p:nvSpPr>
        <p:spPr>
          <a:xfrm>
            <a:off x="3519787" y="5647224"/>
            <a:ext cx="5152425" cy="646331"/>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dirty="0"/>
              <a:t>由于语音信号的稀疏性，在一个短时窗内，频带能量的最小值大概率会趋近于噪声功率。</a:t>
            </a:r>
            <a:endParaRPr lang="zh-CN" altLang="en-US" b="1" dirty="0">
              <a:solidFill>
                <a:schemeClr val="tx1"/>
              </a:solidFill>
            </a:endParaRPr>
          </a:p>
        </p:txBody>
      </p:sp>
      <p:sp>
        <p:nvSpPr>
          <p:cNvPr id="9" name="灯片编号占位符 8">
            <a:extLst>
              <a:ext uri="{FF2B5EF4-FFF2-40B4-BE49-F238E27FC236}">
                <a16:creationId xmlns:a16="http://schemas.microsoft.com/office/drawing/2014/main" id="{4D62F2AF-A2F4-4FC8-B278-190823371824}"/>
              </a:ext>
            </a:extLst>
          </p:cNvPr>
          <p:cNvSpPr>
            <a:spLocks noGrp="1"/>
          </p:cNvSpPr>
          <p:nvPr>
            <p:ph type="sldNum" sz="quarter" idx="12"/>
          </p:nvPr>
        </p:nvSpPr>
        <p:spPr/>
        <p:txBody>
          <a:bodyPr/>
          <a:lstStyle/>
          <a:p>
            <a:fld id="{48F63A3B-78C7-47BE-AE5E-E10140E04643}" type="slidenum">
              <a:rPr lang="en-US" smtClean="0"/>
              <a:pPr/>
              <a:t>31</a:t>
            </a:fld>
            <a:r>
              <a:rPr lang="en-US"/>
              <a:t>/50</a:t>
            </a:r>
            <a:endParaRPr lang="en-US" dirty="0"/>
          </a:p>
        </p:txBody>
      </p:sp>
    </p:spTree>
    <p:extLst>
      <p:ext uri="{BB962C8B-B14F-4D97-AF65-F5344CB8AC3E}">
        <p14:creationId xmlns:p14="http://schemas.microsoft.com/office/powerpoint/2010/main" val="24059625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BC59B0-48B6-4B7D-8011-CE7848717F8D}"/>
              </a:ext>
            </a:extLst>
          </p:cNvPr>
          <p:cNvSpPr>
            <a:spLocks noGrp="1"/>
          </p:cNvSpPr>
          <p:nvPr>
            <p:ph type="title"/>
          </p:nvPr>
        </p:nvSpPr>
        <p:spPr/>
        <p:txBody>
          <a:bodyPr/>
          <a:lstStyle/>
          <a:p>
            <a:r>
              <a:rPr lang="zh-CN" altLang="en-US" dirty="0"/>
              <a:t>局部最占优声源判别</a:t>
            </a:r>
          </a:p>
        </p:txBody>
      </p:sp>
      <p:pic>
        <p:nvPicPr>
          <p:cNvPr id="6" name="图片 5">
            <a:extLst>
              <a:ext uri="{FF2B5EF4-FFF2-40B4-BE49-F238E27FC236}">
                <a16:creationId xmlns:a16="http://schemas.microsoft.com/office/drawing/2014/main" id="{421EC537-5F39-4CA6-B8F8-03600AB3A3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82120" y="1119334"/>
            <a:ext cx="6288339" cy="3634508"/>
          </a:xfrm>
          <a:prstGeom prst="rect">
            <a:avLst/>
          </a:prstGeom>
        </p:spPr>
      </p:pic>
      <p:sp>
        <p:nvSpPr>
          <p:cNvPr id="7" name="文本框 6">
            <a:extLst>
              <a:ext uri="{FF2B5EF4-FFF2-40B4-BE49-F238E27FC236}">
                <a16:creationId xmlns:a16="http://schemas.microsoft.com/office/drawing/2014/main" id="{EA31220C-A8D2-48C7-8F73-96378E97BD5F}"/>
              </a:ext>
            </a:extLst>
          </p:cNvPr>
          <p:cNvSpPr txBox="1"/>
          <p:nvPr/>
        </p:nvSpPr>
        <p:spPr>
          <a:xfrm>
            <a:off x="659507" y="1101311"/>
            <a:ext cx="4577512" cy="646331"/>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dirty="0"/>
              <a:t>局部最占优声源的方向定义为每个时频窗内</a:t>
            </a:r>
            <a:r>
              <a:rPr lang="zh-CN" altLang="en-US" b="1" dirty="0"/>
              <a:t>强度向量密度最大</a:t>
            </a:r>
            <a:r>
              <a:rPr lang="zh-CN" altLang="en-US" dirty="0"/>
              <a:t>的方向。</a:t>
            </a:r>
          </a:p>
        </p:txBody>
      </p:sp>
      <p:graphicFrame>
        <p:nvGraphicFramePr>
          <p:cNvPr id="8" name="对象 7">
            <a:extLst>
              <a:ext uri="{FF2B5EF4-FFF2-40B4-BE49-F238E27FC236}">
                <a16:creationId xmlns:a16="http://schemas.microsoft.com/office/drawing/2014/main" id="{4F733609-A6B3-4BEA-A907-A0DE45443E75}"/>
              </a:ext>
            </a:extLst>
          </p:cNvPr>
          <p:cNvGraphicFramePr>
            <a:graphicFrameLocks noChangeAspect="1"/>
          </p:cNvGraphicFramePr>
          <p:nvPr>
            <p:extLst>
              <p:ext uri="{D42A27DB-BD31-4B8C-83A1-F6EECF244321}">
                <p14:modId xmlns:p14="http://schemas.microsoft.com/office/powerpoint/2010/main" val="2684947023"/>
              </p:ext>
            </p:extLst>
          </p:nvPr>
        </p:nvGraphicFramePr>
        <p:xfrm>
          <a:off x="1103141" y="2438400"/>
          <a:ext cx="3314700" cy="990600"/>
        </p:xfrm>
        <a:graphic>
          <a:graphicData uri="http://schemas.openxmlformats.org/presentationml/2006/ole">
            <mc:AlternateContent xmlns:mc="http://schemas.openxmlformats.org/markup-compatibility/2006">
              <mc:Choice xmlns:v="urn:schemas-microsoft-com:vml" Requires="v">
                <p:oleObj spid="_x0000_s67800" name="Equation" r:id="rId4" imgW="3314520" imgH="990360" progId="Equation.DSMT4">
                  <p:embed/>
                </p:oleObj>
              </mc:Choice>
              <mc:Fallback>
                <p:oleObj name="Equation" r:id="rId4" imgW="3314520" imgH="990360" progId="Equation.DSMT4">
                  <p:embed/>
                  <p:pic>
                    <p:nvPicPr>
                      <p:cNvPr id="0" name=""/>
                      <p:cNvPicPr/>
                      <p:nvPr/>
                    </p:nvPicPr>
                    <p:blipFill>
                      <a:blip r:embed="rId5"/>
                      <a:stretch>
                        <a:fillRect/>
                      </a:stretch>
                    </p:blipFill>
                    <p:spPr>
                      <a:xfrm>
                        <a:off x="1103141" y="2438400"/>
                        <a:ext cx="3314700" cy="990600"/>
                      </a:xfrm>
                      <a:prstGeom prst="rect">
                        <a:avLst/>
                      </a:prstGeom>
                    </p:spPr>
                  </p:pic>
                </p:oleObj>
              </mc:Fallback>
            </mc:AlternateContent>
          </a:graphicData>
        </a:graphic>
      </p:graphicFrame>
      <p:sp>
        <p:nvSpPr>
          <p:cNvPr id="9" name="矩形 8">
            <a:extLst>
              <a:ext uri="{FF2B5EF4-FFF2-40B4-BE49-F238E27FC236}">
                <a16:creationId xmlns:a16="http://schemas.microsoft.com/office/drawing/2014/main" id="{CEF4FA50-0C29-43E2-B4AC-457064430908}"/>
              </a:ext>
            </a:extLst>
          </p:cNvPr>
          <p:cNvSpPr/>
          <p:nvPr/>
        </p:nvSpPr>
        <p:spPr>
          <a:xfrm>
            <a:off x="659507" y="1959083"/>
            <a:ext cx="2557110" cy="369332"/>
          </a:xfrm>
          <a:prstGeom prst="rect">
            <a:avLst/>
          </a:prstGeom>
        </p:spPr>
        <p:txBody>
          <a:bodyPr wrap="none">
            <a:spAutoFit/>
          </a:bodyPr>
          <a:lstStyle/>
          <a:p>
            <a:r>
              <a:rPr lang="zh-CN" altLang="en-US" dirty="0"/>
              <a:t>局部最占优声源的方向</a:t>
            </a:r>
            <a:r>
              <a:rPr lang="en-US" altLang="zh-CN" dirty="0"/>
              <a:t>:</a:t>
            </a:r>
            <a:endParaRPr lang="zh-CN" altLang="en-US" dirty="0"/>
          </a:p>
        </p:txBody>
      </p:sp>
      <p:sp>
        <p:nvSpPr>
          <p:cNvPr id="12" name="箭头: 下 11">
            <a:extLst>
              <a:ext uri="{FF2B5EF4-FFF2-40B4-BE49-F238E27FC236}">
                <a16:creationId xmlns:a16="http://schemas.microsoft.com/office/drawing/2014/main" id="{071E5B21-207E-4821-B3D7-0EA73D50AED5}"/>
              </a:ext>
            </a:extLst>
          </p:cNvPr>
          <p:cNvSpPr/>
          <p:nvPr/>
        </p:nvSpPr>
        <p:spPr>
          <a:xfrm>
            <a:off x="2442127" y="3538985"/>
            <a:ext cx="318364" cy="308127"/>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3" name="对象 12">
            <a:extLst>
              <a:ext uri="{FF2B5EF4-FFF2-40B4-BE49-F238E27FC236}">
                <a16:creationId xmlns:a16="http://schemas.microsoft.com/office/drawing/2014/main" id="{2BB81094-B452-446E-8ABE-A26410DA5F20}"/>
              </a:ext>
            </a:extLst>
          </p:cNvPr>
          <p:cNvGraphicFramePr>
            <a:graphicFrameLocks noChangeAspect="1"/>
          </p:cNvGraphicFramePr>
          <p:nvPr>
            <p:extLst>
              <p:ext uri="{D42A27DB-BD31-4B8C-83A1-F6EECF244321}">
                <p14:modId xmlns:p14="http://schemas.microsoft.com/office/powerpoint/2010/main" val="710513554"/>
              </p:ext>
            </p:extLst>
          </p:nvPr>
        </p:nvGraphicFramePr>
        <p:xfrm>
          <a:off x="659507" y="3957097"/>
          <a:ext cx="4419600" cy="1574800"/>
        </p:xfrm>
        <a:graphic>
          <a:graphicData uri="http://schemas.openxmlformats.org/presentationml/2006/ole">
            <mc:AlternateContent xmlns:mc="http://schemas.openxmlformats.org/markup-compatibility/2006">
              <mc:Choice xmlns:v="urn:schemas-microsoft-com:vml" Requires="v">
                <p:oleObj spid="_x0000_s67801" name="Equation" r:id="rId6" imgW="4419360" imgH="1574640" progId="Equation.DSMT4">
                  <p:embed/>
                </p:oleObj>
              </mc:Choice>
              <mc:Fallback>
                <p:oleObj name="Equation" r:id="rId6" imgW="4419360" imgH="1574640" progId="Equation.DSMT4">
                  <p:embed/>
                  <p:pic>
                    <p:nvPicPr>
                      <p:cNvPr id="0" name=""/>
                      <p:cNvPicPr/>
                      <p:nvPr/>
                    </p:nvPicPr>
                    <p:blipFill>
                      <a:blip r:embed="rId7"/>
                      <a:stretch>
                        <a:fillRect/>
                      </a:stretch>
                    </p:blipFill>
                    <p:spPr>
                      <a:xfrm>
                        <a:off x="659507" y="3957097"/>
                        <a:ext cx="4419600" cy="1574800"/>
                      </a:xfrm>
                      <a:prstGeom prst="rect">
                        <a:avLst/>
                      </a:prstGeom>
                    </p:spPr>
                  </p:pic>
                </p:oleObj>
              </mc:Fallback>
            </mc:AlternateContent>
          </a:graphicData>
        </a:graphic>
      </p:graphicFrame>
      <p:sp>
        <p:nvSpPr>
          <p:cNvPr id="14" name="文本框 13">
            <a:extLst>
              <a:ext uri="{FF2B5EF4-FFF2-40B4-BE49-F238E27FC236}">
                <a16:creationId xmlns:a16="http://schemas.microsoft.com/office/drawing/2014/main" id="{3E02E5F3-4FDD-4369-8165-AA91D4BA0931}"/>
              </a:ext>
            </a:extLst>
          </p:cNvPr>
          <p:cNvSpPr txBox="1"/>
          <p:nvPr/>
        </p:nvSpPr>
        <p:spPr>
          <a:xfrm>
            <a:off x="4140658" y="5919403"/>
            <a:ext cx="3910683"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保留每个时频窗内最占优声源的方向。</a:t>
            </a:r>
          </a:p>
        </p:txBody>
      </p:sp>
      <p:graphicFrame>
        <p:nvGraphicFramePr>
          <p:cNvPr id="16" name="对象 15">
            <a:extLst>
              <a:ext uri="{FF2B5EF4-FFF2-40B4-BE49-F238E27FC236}">
                <a16:creationId xmlns:a16="http://schemas.microsoft.com/office/drawing/2014/main" id="{7F639752-2C9C-4C22-8F43-DA0BCDB717C9}"/>
              </a:ext>
            </a:extLst>
          </p:cNvPr>
          <p:cNvGraphicFramePr>
            <a:graphicFrameLocks noChangeAspect="1"/>
          </p:cNvGraphicFramePr>
          <p:nvPr>
            <p:extLst>
              <p:ext uri="{D42A27DB-BD31-4B8C-83A1-F6EECF244321}">
                <p14:modId xmlns:p14="http://schemas.microsoft.com/office/powerpoint/2010/main" val="3441900388"/>
              </p:ext>
            </p:extLst>
          </p:nvPr>
        </p:nvGraphicFramePr>
        <p:xfrm>
          <a:off x="6523759" y="5219861"/>
          <a:ext cx="5008734" cy="309328"/>
        </p:xfrm>
        <a:graphic>
          <a:graphicData uri="http://schemas.openxmlformats.org/presentationml/2006/ole">
            <mc:AlternateContent xmlns:mc="http://schemas.openxmlformats.org/markup-compatibility/2006">
              <mc:Choice xmlns:v="urn:schemas-microsoft-com:vml" Requires="v">
                <p:oleObj spid="_x0000_s67802" name="Equation" r:id="rId8" imgW="5346360" imgH="330120" progId="Equation.DSMT4">
                  <p:embed/>
                </p:oleObj>
              </mc:Choice>
              <mc:Fallback>
                <p:oleObj name="Equation" r:id="rId8" imgW="5346360" imgH="330120" progId="Equation.DSMT4">
                  <p:embed/>
                  <p:pic>
                    <p:nvPicPr>
                      <p:cNvPr id="0" name=""/>
                      <p:cNvPicPr/>
                      <p:nvPr/>
                    </p:nvPicPr>
                    <p:blipFill>
                      <a:blip r:embed="rId9"/>
                      <a:stretch>
                        <a:fillRect/>
                      </a:stretch>
                    </p:blipFill>
                    <p:spPr>
                      <a:xfrm>
                        <a:off x="6523759" y="5219861"/>
                        <a:ext cx="5008734" cy="309328"/>
                      </a:xfrm>
                      <a:prstGeom prst="rect">
                        <a:avLst/>
                      </a:prstGeom>
                    </p:spPr>
                  </p:pic>
                </p:oleObj>
              </mc:Fallback>
            </mc:AlternateContent>
          </a:graphicData>
        </a:graphic>
      </p:graphicFrame>
      <p:sp>
        <p:nvSpPr>
          <p:cNvPr id="17" name="文本框 16">
            <a:extLst>
              <a:ext uri="{FF2B5EF4-FFF2-40B4-BE49-F238E27FC236}">
                <a16:creationId xmlns:a16="http://schemas.microsoft.com/office/drawing/2014/main" id="{776ECA71-BF6A-45A2-8D8E-805854ED1AAB}"/>
              </a:ext>
            </a:extLst>
          </p:cNvPr>
          <p:cNvSpPr txBox="1"/>
          <p:nvPr/>
        </p:nvSpPr>
        <p:spPr>
          <a:xfrm>
            <a:off x="5867977" y="5169717"/>
            <a:ext cx="655782" cy="369332"/>
          </a:xfrm>
          <a:prstGeom prst="rect">
            <a:avLst/>
          </a:prstGeom>
          <a:noFill/>
        </p:spPr>
        <p:txBody>
          <a:bodyPr wrap="square" rtlCol="0">
            <a:spAutoFit/>
          </a:bodyPr>
          <a:lstStyle/>
          <a:p>
            <a:r>
              <a:rPr lang="zh-CN" altLang="en-US" dirty="0"/>
              <a:t>其中</a:t>
            </a:r>
          </a:p>
        </p:txBody>
      </p:sp>
      <p:sp>
        <p:nvSpPr>
          <p:cNvPr id="4" name="灯片编号占位符 3">
            <a:extLst>
              <a:ext uri="{FF2B5EF4-FFF2-40B4-BE49-F238E27FC236}">
                <a16:creationId xmlns:a16="http://schemas.microsoft.com/office/drawing/2014/main" id="{FBE94D8B-D706-4AD6-A13C-38DC3F212E14}"/>
              </a:ext>
            </a:extLst>
          </p:cNvPr>
          <p:cNvSpPr>
            <a:spLocks noGrp="1"/>
          </p:cNvSpPr>
          <p:nvPr>
            <p:ph type="sldNum" sz="quarter" idx="12"/>
          </p:nvPr>
        </p:nvSpPr>
        <p:spPr/>
        <p:txBody>
          <a:bodyPr/>
          <a:lstStyle/>
          <a:p>
            <a:fld id="{48F63A3B-78C7-47BE-AE5E-E10140E04643}" type="slidenum">
              <a:rPr lang="en-US" smtClean="0"/>
              <a:pPr/>
              <a:t>32</a:t>
            </a:fld>
            <a:r>
              <a:rPr lang="en-US"/>
              <a:t>/50</a:t>
            </a:r>
            <a:endParaRPr lang="en-US" dirty="0"/>
          </a:p>
        </p:txBody>
      </p:sp>
    </p:spTree>
    <p:extLst>
      <p:ext uri="{BB962C8B-B14F-4D97-AF65-F5344CB8AC3E}">
        <p14:creationId xmlns:p14="http://schemas.microsoft.com/office/powerpoint/2010/main" val="15548282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6A5B5D-802C-4DC3-A88D-F0969A5EF785}"/>
              </a:ext>
            </a:extLst>
          </p:cNvPr>
          <p:cNvSpPr>
            <a:spLocks noGrp="1"/>
          </p:cNvSpPr>
          <p:nvPr>
            <p:ph type="title"/>
          </p:nvPr>
        </p:nvSpPr>
        <p:spPr/>
        <p:txBody>
          <a:bodyPr/>
          <a:lstStyle/>
          <a:p>
            <a:r>
              <a:rPr lang="zh-CN" altLang="en-US" dirty="0"/>
              <a:t>多源一致性判别</a:t>
            </a:r>
            <a:r>
              <a:rPr lang="en-US" altLang="zh-CN" dirty="0"/>
              <a:t>Ⅰ</a:t>
            </a:r>
            <a:endParaRPr lang="zh-CN" altLang="en-US" dirty="0"/>
          </a:p>
        </p:txBody>
      </p:sp>
      <p:graphicFrame>
        <p:nvGraphicFramePr>
          <p:cNvPr id="4" name="对象 3">
            <a:extLst>
              <a:ext uri="{FF2B5EF4-FFF2-40B4-BE49-F238E27FC236}">
                <a16:creationId xmlns:a16="http://schemas.microsoft.com/office/drawing/2014/main" id="{2E9C6847-4640-4FB5-8E16-6D3257D37320}"/>
              </a:ext>
            </a:extLst>
          </p:cNvPr>
          <p:cNvGraphicFramePr>
            <a:graphicFrameLocks noChangeAspect="1"/>
          </p:cNvGraphicFramePr>
          <p:nvPr>
            <p:extLst>
              <p:ext uri="{D42A27DB-BD31-4B8C-83A1-F6EECF244321}">
                <p14:modId xmlns:p14="http://schemas.microsoft.com/office/powerpoint/2010/main" val="4102965692"/>
              </p:ext>
            </p:extLst>
          </p:nvPr>
        </p:nvGraphicFramePr>
        <p:xfrm>
          <a:off x="735198" y="1950569"/>
          <a:ext cx="5092700" cy="762000"/>
        </p:xfrm>
        <a:graphic>
          <a:graphicData uri="http://schemas.openxmlformats.org/presentationml/2006/ole">
            <mc:AlternateContent xmlns:mc="http://schemas.openxmlformats.org/markup-compatibility/2006">
              <mc:Choice xmlns:v="urn:schemas-microsoft-com:vml" Requires="v">
                <p:oleObj spid="_x0000_s65109" name="Equation" r:id="rId4" imgW="5092560" imgH="761760" progId="Equation.DSMT4">
                  <p:embed/>
                </p:oleObj>
              </mc:Choice>
              <mc:Fallback>
                <p:oleObj name="Equation" r:id="rId4" imgW="5092560" imgH="761760" progId="Equation.DSMT4">
                  <p:embed/>
                  <p:pic>
                    <p:nvPicPr>
                      <p:cNvPr id="0" name=""/>
                      <p:cNvPicPr/>
                      <p:nvPr/>
                    </p:nvPicPr>
                    <p:blipFill>
                      <a:blip r:embed="rId5"/>
                      <a:stretch>
                        <a:fillRect/>
                      </a:stretch>
                    </p:blipFill>
                    <p:spPr>
                      <a:xfrm>
                        <a:off x="735198" y="1950569"/>
                        <a:ext cx="5092700" cy="762000"/>
                      </a:xfrm>
                      <a:prstGeom prst="rect">
                        <a:avLst/>
                      </a:prstGeom>
                    </p:spPr>
                  </p:pic>
                </p:oleObj>
              </mc:Fallback>
            </mc:AlternateContent>
          </a:graphicData>
        </a:graphic>
      </p:graphicFrame>
      <p:graphicFrame>
        <p:nvGraphicFramePr>
          <p:cNvPr id="5" name="对象 4">
            <a:extLst>
              <a:ext uri="{FF2B5EF4-FFF2-40B4-BE49-F238E27FC236}">
                <a16:creationId xmlns:a16="http://schemas.microsoft.com/office/drawing/2014/main" id="{157040EC-2966-41E2-B17C-402BA4BF28C7}"/>
              </a:ext>
            </a:extLst>
          </p:cNvPr>
          <p:cNvGraphicFramePr>
            <a:graphicFrameLocks noChangeAspect="1"/>
          </p:cNvGraphicFramePr>
          <p:nvPr>
            <p:extLst>
              <p:ext uri="{D42A27DB-BD31-4B8C-83A1-F6EECF244321}">
                <p14:modId xmlns:p14="http://schemas.microsoft.com/office/powerpoint/2010/main" val="315535322"/>
              </p:ext>
            </p:extLst>
          </p:nvPr>
        </p:nvGraphicFramePr>
        <p:xfrm>
          <a:off x="735198" y="3676720"/>
          <a:ext cx="7327900" cy="914400"/>
        </p:xfrm>
        <a:graphic>
          <a:graphicData uri="http://schemas.openxmlformats.org/presentationml/2006/ole">
            <mc:AlternateContent xmlns:mc="http://schemas.openxmlformats.org/markup-compatibility/2006">
              <mc:Choice xmlns:v="urn:schemas-microsoft-com:vml" Requires="v">
                <p:oleObj spid="_x0000_s65110" name="Equation" r:id="rId6" imgW="7327800" imgH="914400" progId="Equation.DSMT4">
                  <p:embed/>
                </p:oleObj>
              </mc:Choice>
              <mc:Fallback>
                <p:oleObj name="Equation" r:id="rId6" imgW="7327800" imgH="914400" progId="Equation.DSMT4">
                  <p:embed/>
                  <p:pic>
                    <p:nvPicPr>
                      <p:cNvPr id="0" name=""/>
                      <p:cNvPicPr/>
                      <p:nvPr/>
                    </p:nvPicPr>
                    <p:blipFill>
                      <a:blip r:embed="rId7"/>
                      <a:stretch>
                        <a:fillRect/>
                      </a:stretch>
                    </p:blipFill>
                    <p:spPr>
                      <a:xfrm>
                        <a:off x="735198" y="3676720"/>
                        <a:ext cx="7327900" cy="914400"/>
                      </a:xfrm>
                      <a:prstGeom prst="rect">
                        <a:avLst/>
                      </a:prstGeom>
                    </p:spPr>
                  </p:pic>
                </p:oleObj>
              </mc:Fallback>
            </mc:AlternateContent>
          </a:graphicData>
        </a:graphic>
      </p:graphicFrame>
      <p:sp>
        <p:nvSpPr>
          <p:cNvPr id="12" name="文本框 11">
            <a:extLst>
              <a:ext uri="{FF2B5EF4-FFF2-40B4-BE49-F238E27FC236}">
                <a16:creationId xmlns:a16="http://schemas.microsoft.com/office/drawing/2014/main" id="{ECDEE10C-013B-460E-A204-0EF05BCE3E18}"/>
              </a:ext>
            </a:extLst>
          </p:cNvPr>
          <p:cNvSpPr txBox="1"/>
          <p:nvPr/>
        </p:nvSpPr>
        <p:spPr>
          <a:xfrm>
            <a:off x="624360" y="1460059"/>
            <a:ext cx="2964149" cy="369332"/>
          </a:xfrm>
          <a:prstGeom prst="rect">
            <a:avLst/>
          </a:prstGeom>
          <a:noFill/>
        </p:spPr>
        <p:txBody>
          <a:bodyPr wrap="square" rtlCol="0">
            <a:spAutoFit/>
          </a:bodyPr>
          <a:lstStyle/>
          <a:p>
            <a:r>
              <a:rPr lang="zh-CN" altLang="en-US" dirty="0"/>
              <a:t>双源直接路径信号模型：</a:t>
            </a:r>
          </a:p>
        </p:txBody>
      </p:sp>
      <p:sp>
        <p:nvSpPr>
          <p:cNvPr id="13" name="文本框 12">
            <a:extLst>
              <a:ext uri="{FF2B5EF4-FFF2-40B4-BE49-F238E27FC236}">
                <a16:creationId xmlns:a16="http://schemas.microsoft.com/office/drawing/2014/main" id="{87DD9754-E696-4258-A2CD-99FFF53D706D}"/>
              </a:ext>
            </a:extLst>
          </p:cNvPr>
          <p:cNvSpPr txBox="1"/>
          <p:nvPr/>
        </p:nvSpPr>
        <p:spPr>
          <a:xfrm>
            <a:off x="616675" y="3113516"/>
            <a:ext cx="3256587" cy="369332"/>
          </a:xfrm>
          <a:prstGeom prst="rect">
            <a:avLst/>
          </a:prstGeom>
          <a:noFill/>
        </p:spPr>
        <p:txBody>
          <a:bodyPr wrap="square" rtlCol="0">
            <a:spAutoFit/>
          </a:bodyPr>
          <a:lstStyle/>
          <a:p>
            <a:r>
              <a:rPr lang="zh-CN" altLang="en-US" dirty="0"/>
              <a:t>双源直接路径下声强的形式为：</a:t>
            </a:r>
          </a:p>
        </p:txBody>
      </p:sp>
      <p:sp>
        <p:nvSpPr>
          <p:cNvPr id="16" name="文本框 15">
            <a:extLst>
              <a:ext uri="{FF2B5EF4-FFF2-40B4-BE49-F238E27FC236}">
                <a16:creationId xmlns:a16="http://schemas.microsoft.com/office/drawing/2014/main" id="{19C120E0-EC62-4789-8574-49DA42864B08}"/>
              </a:ext>
            </a:extLst>
          </p:cNvPr>
          <p:cNvSpPr txBox="1"/>
          <p:nvPr/>
        </p:nvSpPr>
        <p:spPr>
          <a:xfrm>
            <a:off x="4146442" y="5998801"/>
            <a:ext cx="4637340"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此时声强向量分布于      和     形成的平面上。       </a:t>
            </a:r>
          </a:p>
        </p:txBody>
      </p:sp>
      <p:graphicFrame>
        <p:nvGraphicFramePr>
          <p:cNvPr id="17" name="对象 16">
            <a:extLst>
              <a:ext uri="{FF2B5EF4-FFF2-40B4-BE49-F238E27FC236}">
                <a16:creationId xmlns:a16="http://schemas.microsoft.com/office/drawing/2014/main" id="{278B7070-D284-4256-B5DE-BD54B15FE58C}"/>
              </a:ext>
            </a:extLst>
          </p:cNvPr>
          <p:cNvGraphicFramePr>
            <a:graphicFrameLocks noChangeAspect="1"/>
          </p:cNvGraphicFramePr>
          <p:nvPr>
            <p:extLst>
              <p:ext uri="{D42A27DB-BD31-4B8C-83A1-F6EECF244321}">
                <p14:modId xmlns:p14="http://schemas.microsoft.com/office/powerpoint/2010/main" val="1714182811"/>
              </p:ext>
            </p:extLst>
          </p:nvPr>
        </p:nvGraphicFramePr>
        <p:xfrm>
          <a:off x="6363278" y="5991766"/>
          <a:ext cx="241300" cy="330200"/>
        </p:xfrm>
        <a:graphic>
          <a:graphicData uri="http://schemas.openxmlformats.org/presentationml/2006/ole">
            <mc:AlternateContent xmlns:mc="http://schemas.openxmlformats.org/markup-compatibility/2006">
              <mc:Choice xmlns:v="urn:schemas-microsoft-com:vml" Requires="v">
                <p:oleObj spid="_x0000_s65111" name="Equation" r:id="rId8" imgW="241200" imgH="330120" progId="Equation.DSMT4">
                  <p:embed/>
                </p:oleObj>
              </mc:Choice>
              <mc:Fallback>
                <p:oleObj name="Equation" r:id="rId8" imgW="241200" imgH="330120" progId="Equation.DSMT4">
                  <p:embed/>
                  <p:pic>
                    <p:nvPicPr>
                      <p:cNvPr id="0" name=""/>
                      <p:cNvPicPr/>
                      <p:nvPr/>
                    </p:nvPicPr>
                    <p:blipFill>
                      <a:blip r:embed="rId9"/>
                      <a:stretch>
                        <a:fillRect/>
                      </a:stretch>
                    </p:blipFill>
                    <p:spPr>
                      <a:xfrm>
                        <a:off x="6363278" y="5991766"/>
                        <a:ext cx="241300" cy="330200"/>
                      </a:xfrm>
                      <a:prstGeom prst="rect">
                        <a:avLst/>
                      </a:prstGeom>
                    </p:spPr>
                  </p:pic>
                </p:oleObj>
              </mc:Fallback>
            </mc:AlternateContent>
          </a:graphicData>
        </a:graphic>
      </p:graphicFrame>
      <p:graphicFrame>
        <p:nvGraphicFramePr>
          <p:cNvPr id="18" name="对象 17">
            <a:extLst>
              <a:ext uri="{FF2B5EF4-FFF2-40B4-BE49-F238E27FC236}">
                <a16:creationId xmlns:a16="http://schemas.microsoft.com/office/drawing/2014/main" id="{B957809F-4EC1-4634-9E00-C7B2CF7E3C1E}"/>
              </a:ext>
            </a:extLst>
          </p:cNvPr>
          <p:cNvGraphicFramePr>
            <a:graphicFrameLocks noChangeAspect="1"/>
          </p:cNvGraphicFramePr>
          <p:nvPr>
            <p:extLst>
              <p:ext uri="{D42A27DB-BD31-4B8C-83A1-F6EECF244321}">
                <p14:modId xmlns:p14="http://schemas.microsoft.com/office/powerpoint/2010/main" val="4034854356"/>
              </p:ext>
            </p:extLst>
          </p:nvPr>
        </p:nvGraphicFramePr>
        <p:xfrm>
          <a:off x="6925018" y="5991766"/>
          <a:ext cx="266700" cy="330200"/>
        </p:xfrm>
        <a:graphic>
          <a:graphicData uri="http://schemas.openxmlformats.org/presentationml/2006/ole">
            <mc:AlternateContent xmlns:mc="http://schemas.openxmlformats.org/markup-compatibility/2006">
              <mc:Choice xmlns:v="urn:schemas-microsoft-com:vml" Requires="v">
                <p:oleObj spid="_x0000_s65112" name="Equation" r:id="rId10" imgW="266400" imgH="330120" progId="Equation.DSMT4">
                  <p:embed/>
                </p:oleObj>
              </mc:Choice>
              <mc:Fallback>
                <p:oleObj name="Equation" r:id="rId10" imgW="266400" imgH="330120" progId="Equation.DSMT4">
                  <p:embed/>
                  <p:pic>
                    <p:nvPicPr>
                      <p:cNvPr id="17" name="对象 16">
                        <a:extLst>
                          <a:ext uri="{FF2B5EF4-FFF2-40B4-BE49-F238E27FC236}">
                            <a16:creationId xmlns:a16="http://schemas.microsoft.com/office/drawing/2014/main" id="{278B7070-D284-4256-B5DE-BD54B15FE58C}"/>
                          </a:ext>
                        </a:extLst>
                      </p:cNvPr>
                      <p:cNvPicPr/>
                      <p:nvPr/>
                    </p:nvPicPr>
                    <p:blipFill>
                      <a:blip r:embed="rId11"/>
                      <a:stretch>
                        <a:fillRect/>
                      </a:stretch>
                    </p:blipFill>
                    <p:spPr>
                      <a:xfrm>
                        <a:off x="6925018" y="5991766"/>
                        <a:ext cx="266700" cy="330200"/>
                      </a:xfrm>
                      <a:prstGeom prst="rect">
                        <a:avLst/>
                      </a:prstGeom>
                    </p:spPr>
                  </p:pic>
                </p:oleObj>
              </mc:Fallback>
            </mc:AlternateContent>
          </a:graphicData>
        </a:graphic>
      </p:graphicFrame>
      <p:grpSp>
        <p:nvGrpSpPr>
          <p:cNvPr id="25" name="组合 24">
            <a:extLst>
              <a:ext uri="{FF2B5EF4-FFF2-40B4-BE49-F238E27FC236}">
                <a16:creationId xmlns:a16="http://schemas.microsoft.com/office/drawing/2014/main" id="{3C71DC2C-68C7-4595-A8A4-7D8DF2725FE6}"/>
              </a:ext>
            </a:extLst>
          </p:cNvPr>
          <p:cNvGrpSpPr/>
          <p:nvPr/>
        </p:nvGrpSpPr>
        <p:grpSpPr>
          <a:xfrm>
            <a:off x="557327" y="4839892"/>
            <a:ext cx="6905655" cy="661364"/>
            <a:chOff x="-283964" y="4417328"/>
            <a:chExt cx="6647242" cy="661364"/>
          </a:xfrm>
        </p:grpSpPr>
        <p:sp>
          <p:nvSpPr>
            <p:cNvPr id="15" name="文本框 14">
              <a:extLst>
                <a:ext uri="{FF2B5EF4-FFF2-40B4-BE49-F238E27FC236}">
                  <a16:creationId xmlns:a16="http://schemas.microsoft.com/office/drawing/2014/main" id="{A7E3E472-94B1-4DA3-96A0-4B7BA89A7946}"/>
                </a:ext>
              </a:extLst>
            </p:cNvPr>
            <p:cNvSpPr txBox="1"/>
            <p:nvPr/>
          </p:nvSpPr>
          <p:spPr>
            <a:xfrm>
              <a:off x="-283964" y="4432361"/>
              <a:ext cx="6647242" cy="646331"/>
            </a:xfrm>
            <a:prstGeom prst="rect">
              <a:avLst/>
            </a:prstGeom>
            <a:noFill/>
          </p:spPr>
          <p:txBody>
            <a:bodyPr wrap="square" rtlCol="0">
              <a:spAutoFit/>
            </a:bodyPr>
            <a:lstStyle/>
            <a:p>
              <a:r>
                <a:rPr lang="zh-CN" altLang="en-US" dirty="0"/>
                <a:t> 上式中     和      项的系数为非负值，                  项的系数可以为负。</a:t>
              </a:r>
            </a:p>
          </p:txBody>
        </p:sp>
        <p:graphicFrame>
          <p:nvGraphicFramePr>
            <p:cNvPr id="21" name="对象 20">
              <a:extLst>
                <a:ext uri="{FF2B5EF4-FFF2-40B4-BE49-F238E27FC236}">
                  <a16:creationId xmlns:a16="http://schemas.microsoft.com/office/drawing/2014/main" id="{6D5A3586-579E-4BC0-8322-81E66C34E6FB}"/>
                </a:ext>
              </a:extLst>
            </p:cNvPr>
            <p:cNvGraphicFramePr>
              <a:graphicFrameLocks noChangeAspect="1"/>
            </p:cNvGraphicFramePr>
            <p:nvPr>
              <p:extLst>
                <p:ext uri="{D42A27DB-BD31-4B8C-83A1-F6EECF244321}">
                  <p14:modId xmlns:p14="http://schemas.microsoft.com/office/powerpoint/2010/main" val="835745534"/>
                </p:ext>
              </p:extLst>
            </p:nvPr>
          </p:nvGraphicFramePr>
          <p:xfrm>
            <a:off x="594489" y="4451927"/>
            <a:ext cx="242886" cy="330200"/>
          </p:xfrm>
          <a:graphic>
            <a:graphicData uri="http://schemas.openxmlformats.org/presentationml/2006/ole">
              <mc:AlternateContent xmlns:mc="http://schemas.openxmlformats.org/markup-compatibility/2006">
                <mc:Choice xmlns:v="urn:schemas-microsoft-com:vml" Requires="v">
                  <p:oleObj spid="_x0000_s65113" name="Equation" r:id="rId12" imgW="242298" imgH="329412" progId="Equation.DSMT4">
                    <p:embed/>
                  </p:oleObj>
                </mc:Choice>
                <mc:Fallback>
                  <p:oleObj name="Equation" r:id="rId12" imgW="242298" imgH="329412" progId="Equation.DSMT4">
                    <p:embed/>
                    <p:pic>
                      <p:nvPicPr>
                        <p:cNvPr id="0" name=""/>
                        <p:cNvPicPr/>
                        <p:nvPr/>
                      </p:nvPicPr>
                      <p:blipFill>
                        <a:blip r:embed="rId13"/>
                        <a:stretch>
                          <a:fillRect/>
                        </a:stretch>
                      </p:blipFill>
                      <p:spPr>
                        <a:xfrm>
                          <a:off x="594489" y="4451927"/>
                          <a:ext cx="242886" cy="330200"/>
                        </a:xfrm>
                        <a:prstGeom prst="rect">
                          <a:avLst/>
                        </a:prstGeom>
                      </p:spPr>
                    </p:pic>
                  </p:oleObj>
                </mc:Fallback>
              </mc:AlternateContent>
            </a:graphicData>
          </a:graphic>
        </p:graphicFrame>
        <p:graphicFrame>
          <p:nvGraphicFramePr>
            <p:cNvPr id="23" name="对象 22">
              <a:extLst>
                <a:ext uri="{FF2B5EF4-FFF2-40B4-BE49-F238E27FC236}">
                  <a16:creationId xmlns:a16="http://schemas.microsoft.com/office/drawing/2014/main" id="{4610D555-6867-4776-9814-03C089406042}"/>
                </a:ext>
              </a:extLst>
            </p:cNvPr>
            <p:cNvGraphicFramePr>
              <a:graphicFrameLocks noChangeAspect="1"/>
            </p:cNvGraphicFramePr>
            <p:nvPr>
              <p:extLst>
                <p:ext uri="{D42A27DB-BD31-4B8C-83A1-F6EECF244321}">
                  <p14:modId xmlns:p14="http://schemas.microsoft.com/office/powerpoint/2010/main" val="4170630872"/>
                </p:ext>
              </p:extLst>
            </p:nvPr>
          </p:nvGraphicFramePr>
          <p:xfrm>
            <a:off x="1073826" y="4442728"/>
            <a:ext cx="266700" cy="330200"/>
          </p:xfrm>
          <a:graphic>
            <a:graphicData uri="http://schemas.openxmlformats.org/presentationml/2006/ole">
              <mc:AlternateContent xmlns:mc="http://schemas.openxmlformats.org/markup-compatibility/2006">
                <mc:Choice xmlns:v="urn:schemas-microsoft-com:vml" Requires="v">
                  <p:oleObj spid="_x0000_s65114" name="Equation" r:id="rId14" imgW="266400" imgH="330120" progId="Equation.DSMT4">
                    <p:embed/>
                  </p:oleObj>
                </mc:Choice>
                <mc:Fallback>
                  <p:oleObj name="Equation" r:id="rId14" imgW="266400" imgH="330120" progId="Equation.DSMT4">
                    <p:embed/>
                    <p:pic>
                      <p:nvPicPr>
                        <p:cNvPr id="0" name=""/>
                        <p:cNvPicPr/>
                        <p:nvPr/>
                      </p:nvPicPr>
                      <p:blipFill>
                        <a:blip r:embed="rId15"/>
                        <a:stretch>
                          <a:fillRect/>
                        </a:stretch>
                      </p:blipFill>
                      <p:spPr>
                        <a:xfrm>
                          <a:off x="1073826" y="4442728"/>
                          <a:ext cx="266700" cy="330200"/>
                        </a:xfrm>
                        <a:prstGeom prst="rect">
                          <a:avLst/>
                        </a:prstGeom>
                      </p:spPr>
                    </p:pic>
                  </p:oleObj>
                </mc:Fallback>
              </mc:AlternateContent>
            </a:graphicData>
          </a:graphic>
        </p:graphicFrame>
        <p:graphicFrame>
          <p:nvGraphicFramePr>
            <p:cNvPr id="24" name="对象 23">
              <a:extLst>
                <a:ext uri="{FF2B5EF4-FFF2-40B4-BE49-F238E27FC236}">
                  <a16:creationId xmlns:a16="http://schemas.microsoft.com/office/drawing/2014/main" id="{14A4D33A-42D8-49FD-A78C-F91DB5556017}"/>
                </a:ext>
              </a:extLst>
            </p:cNvPr>
            <p:cNvGraphicFramePr>
              <a:graphicFrameLocks noChangeAspect="1"/>
            </p:cNvGraphicFramePr>
            <p:nvPr>
              <p:extLst>
                <p:ext uri="{D42A27DB-BD31-4B8C-83A1-F6EECF244321}">
                  <p14:modId xmlns:p14="http://schemas.microsoft.com/office/powerpoint/2010/main" val="694165723"/>
                </p:ext>
              </p:extLst>
            </p:nvPr>
          </p:nvGraphicFramePr>
          <p:xfrm>
            <a:off x="3348554" y="4417328"/>
            <a:ext cx="927100" cy="381000"/>
          </p:xfrm>
          <a:graphic>
            <a:graphicData uri="http://schemas.openxmlformats.org/presentationml/2006/ole">
              <mc:AlternateContent xmlns:mc="http://schemas.openxmlformats.org/markup-compatibility/2006">
                <mc:Choice xmlns:v="urn:schemas-microsoft-com:vml" Requires="v">
                  <p:oleObj spid="_x0000_s65115" name="Equation" r:id="rId16" imgW="927000" imgH="380880" progId="Equation.DSMT4">
                    <p:embed/>
                  </p:oleObj>
                </mc:Choice>
                <mc:Fallback>
                  <p:oleObj name="Equation" r:id="rId16" imgW="927000" imgH="380880" progId="Equation.DSMT4">
                    <p:embed/>
                    <p:pic>
                      <p:nvPicPr>
                        <p:cNvPr id="0" name=""/>
                        <p:cNvPicPr/>
                        <p:nvPr/>
                      </p:nvPicPr>
                      <p:blipFill>
                        <a:blip r:embed="rId17"/>
                        <a:stretch>
                          <a:fillRect/>
                        </a:stretch>
                      </p:blipFill>
                      <p:spPr>
                        <a:xfrm>
                          <a:off x="3348554" y="4417328"/>
                          <a:ext cx="927100" cy="381000"/>
                        </a:xfrm>
                        <a:prstGeom prst="rect">
                          <a:avLst/>
                        </a:prstGeom>
                      </p:spPr>
                    </p:pic>
                  </p:oleObj>
                </mc:Fallback>
              </mc:AlternateContent>
            </a:graphicData>
          </a:graphic>
        </p:graphicFrame>
      </p:grpSp>
      <p:pic>
        <p:nvPicPr>
          <p:cNvPr id="9" name="图片 8">
            <a:extLst>
              <a:ext uri="{FF2B5EF4-FFF2-40B4-BE49-F238E27FC236}">
                <a16:creationId xmlns:a16="http://schemas.microsoft.com/office/drawing/2014/main" id="{AD3DCD5A-16E8-4D09-AD20-3BFFA1DAF0D6}"/>
              </a:ext>
            </a:extLst>
          </p:cNvPr>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8962727" y="1234139"/>
            <a:ext cx="2866757" cy="2194861"/>
          </a:xfrm>
          <a:prstGeom prst="rect">
            <a:avLst/>
          </a:prstGeom>
        </p:spPr>
      </p:pic>
      <p:pic>
        <p:nvPicPr>
          <p:cNvPr id="14" name="图片 13">
            <a:extLst>
              <a:ext uri="{FF2B5EF4-FFF2-40B4-BE49-F238E27FC236}">
                <a16:creationId xmlns:a16="http://schemas.microsoft.com/office/drawing/2014/main" id="{C27B9189-1008-42D2-9B5F-8A03DF3513A4}"/>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9037260" y="3427626"/>
            <a:ext cx="2866757" cy="2179111"/>
          </a:xfrm>
          <a:prstGeom prst="rect">
            <a:avLst/>
          </a:prstGeom>
        </p:spPr>
      </p:pic>
      <p:sp>
        <p:nvSpPr>
          <p:cNvPr id="6" name="灯片编号占位符 5">
            <a:extLst>
              <a:ext uri="{FF2B5EF4-FFF2-40B4-BE49-F238E27FC236}">
                <a16:creationId xmlns:a16="http://schemas.microsoft.com/office/drawing/2014/main" id="{411211A9-1CBC-4968-B698-667BFD4FB6A6}"/>
              </a:ext>
            </a:extLst>
          </p:cNvPr>
          <p:cNvSpPr>
            <a:spLocks noGrp="1"/>
          </p:cNvSpPr>
          <p:nvPr>
            <p:ph type="sldNum" sz="quarter" idx="12"/>
          </p:nvPr>
        </p:nvSpPr>
        <p:spPr/>
        <p:txBody>
          <a:bodyPr/>
          <a:lstStyle/>
          <a:p>
            <a:fld id="{48F63A3B-78C7-47BE-AE5E-E10140E04643}" type="slidenum">
              <a:rPr lang="en-US" smtClean="0"/>
              <a:pPr/>
              <a:t>33</a:t>
            </a:fld>
            <a:r>
              <a:rPr lang="en-US"/>
              <a:t>/50</a:t>
            </a:r>
            <a:endParaRPr lang="en-US" dirty="0"/>
          </a:p>
        </p:txBody>
      </p:sp>
    </p:spTree>
    <p:extLst>
      <p:ext uri="{BB962C8B-B14F-4D97-AF65-F5344CB8AC3E}">
        <p14:creationId xmlns:p14="http://schemas.microsoft.com/office/powerpoint/2010/main" val="23889711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6D7B15-F4E9-428C-8646-FB857705C7EF}"/>
              </a:ext>
            </a:extLst>
          </p:cNvPr>
          <p:cNvSpPr>
            <a:spLocks noGrp="1"/>
          </p:cNvSpPr>
          <p:nvPr>
            <p:ph type="title"/>
          </p:nvPr>
        </p:nvSpPr>
        <p:spPr/>
        <p:txBody>
          <a:bodyPr/>
          <a:lstStyle/>
          <a:p>
            <a:r>
              <a:rPr lang="zh-CN" altLang="en-US" dirty="0"/>
              <a:t>多源一致性判别</a:t>
            </a:r>
            <a:r>
              <a:rPr lang="en-US" altLang="zh-CN" dirty="0"/>
              <a:t>Ⅱ</a:t>
            </a:r>
            <a:endParaRPr lang="zh-CN" altLang="en-US" dirty="0"/>
          </a:p>
        </p:txBody>
      </p:sp>
      <p:graphicFrame>
        <p:nvGraphicFramePr>
          <p:cNvPr id="5" name="对象 4">
            <a:extLst>
              <a:ext uri="{FF2B5EF4-FFF2-40B4-BE49-F238E27FC236}">
                <a16:creationId xmlns:a16="http://schemas.microsoft.com/office/drawing/2014/main" id="{436A7BC8-D16C-4805-8BDC-A0CEE52F3868}"/>
              </a:ext>
            </a:extLst>
          </p:cNvPr>
          <p:cNvGraphicFramePr>
            <a:graphicFrameLocks noChangeAspect="1"/>
          </p:cNvGraphicFramePr>
          <p:nvPr>
            <p:extLst>
              <p:ext uri="{D42A27DB-BD31-4B8C-83A1-F6EECF244321}">
                <p14:modId xmlns:p14="http://schemas.microsoft.com/office/powerpoint/2010/main" val="1672265564"/>
              </p:ext>
            </p:extLst>
          </p:nvPr>
        </p:nvGraphicFramePr>
        <p:xfrm>
          <a:off x="1418059" y="5617984"/>
          <a:ext cx="3674916" cy="299523"/>
        </p:xfrm>
        <a:graphic>
          <a:graphicData uri="http://schemas.openxmlformats.org/presentationml/2006/ole">
            <mc:AlternateContent xmlns:mc="http://schemas.openxmlformats.org/markup-compatibility/2006">
              <mc:Choice xmlns:v="urn:schemas-microsoft-com:vml" Requires="v">
                <p:oleObj spid="_x0000_s60944" name="Equation" r:id="rId4" imgW="4051080" imgH="330120" progId="Equation.DSMT4">
                  <p:embed/>
                </p:oleObj>
              </mc:Choice>
              <mc:Fallback>
                <p:oleObj name="Equation" r:id="rId4" imgW="4051080" imgH="330120" progId="Equation.DSMT4">
                  <p:embed/>
                  <p:pic>
                    <p:nvPicPr>
                      <p:cNvPr id="8" name="对象 7">
                        <a:extLst>
                          <a:ext uri="{FF2B5EF4-FFF2-40B4-BE49-F238E27FC236}">
                            <a16:creationId xmlns:a16="http://schemas.microsoft.com/office/drawing/2014/main" id="{9809C627-459D-4887-B9CD-BCA1087A6230}"/>
                          </a:ext>
                        </a:extLst>
                      </p:cNvPr>
                      <p:cNvPicPr/>
                      <p:nvPr/>
                    </p:nvPicPr>
                    <p:blipFill>
                      <a:blip r:embed="rId5"/>
                      <a:stretch>
                        <a:fillRect/>
                      </a:stretch>
                    </p:blipFill>
                    <p:spPr>
                      <a:xfrm>
                        <a:off x="1418059" y="5617984"/>
                        <a:ext cx="3674916" cy="299523"/>
                      </a:xfrm>
                      <a:prstGeom prst="rect">
                        <a:avLst/>
                      </a:prstGeom>
                    </p:spPr>
                  </p:pic>
                </p:oleObj>
              </mc:Fallback>
            </mc:AlternateContent>
          </a:graphicData>
        </a:graphic>
      </p:graphicFrame>
      <p:sp>
        <p:nvSpPr>
          <p:cNvPr id="7" name="文本框 6">
            <a:extLst>
              <a:ext uri="{FF2B5EF4-FFF2-40B4-BE49-F238E27FC236}">
                <a16:creationId xmlns:a16="http://schemas.microsoft.com/office/drawing/2014/main" id="{33EA1F45-D885-4FEA-8A3F-CB46C8CE14FE}"/>
              </a:ext>
            </a:extLst>
          </p:cNvPr>
          <p:cNvSpPr txBox="1"/>
          <p:nvPr/>
        </p:nvSpPr>
        <p:spPr>
          <a:xfrm>
            <a:off x="704478" y="5583079"/>
            <a:ext cx="713582" cy="369332"/>
          </a:xfrm>
          <a:prstGeom prst="rect">
            <a:avLst/>
          </a:prstGeom>
          <a:noFill/>
        </p:spPr>
        <p:txBody>
          <a:bodyPr wrap="square" rtlCol="0">
            <a:spAutoFit/>
          </a:bodyPr>
          <a:lstStyle/>
          <a:p>
            <a:r>
              <a:rPr lang="zh-CN" altLang="en-US" dirty="0"/>
              <a:t>其中</a:t>
            </a:r>
          </a:p>
        </p:txBody>
      </p:sp>
      <p:pic>
        <p:nvPicPr>
          <p:cNvPr id="9" name="图片 8">
            <a:extLst>
              <a:ext uri="{FF2B5EF4-FFF2-40B4-BE49-F238E27FC236}">
                <a16:creationId xmlns:a16="http://schemas.microsoft.com/office/drawing/2014/main" id="{1621F0A1-370F-4D9E-8D3B-16DCC490586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062262" y="1234239"/>
            <a:ext cx="4288610" cy="2405224"/>
          </a:xfrm>
          <a:prstGeom prst="rect">
            <a:avLst/>
          </a:prstGeom>
        </p:spPr>
      </p:pic>
      <p:grpSp>
        <p:nvGrpSpPr>
          <p:cNvPr id="15" name="组合 14">
            <a:extLst>
              <a:ext uri="{FF2B5EF4-FFF2-40B4-BE49-F238E27FC236}">
                <a16:creationId xmlns:a16="http://schemas.microsoft.com/office/drawing/2014/main" id="{95EEB9FC-5F12-4659-B452-B1D3E5371787}"/>
              </a:ext>
            </a:extLst>
          </p:cNvPr>
          <p:cNvGrpSpPr/>
          <p:nvPr/>
        </p:nvGrpSpPr>
        <p:grpSpPr>
          <a:xfrm>
            <a:off x="1822385" y="1850501"/>
            <a:ext cx="3008233" cy="3525063"/>
            <a:chOff x="674006" y="1295389"/>
            <a:chExt cx="3173828" cy="3743965"/>
          </a:xfrm>
        </p:grpSpPr>
        <p:graphicFrame>
          <p:nvGraphicFramePr>
            <p:cNvPr id="4" name="对象 3">
              <a:extLst>
                <a:ext uri="{FF2B5EF4-FFF2-40B4-BE49-F238E27FC236}">
                  <a16:creationId xmlns:a16="http://schemas.microsoft.com/office/drawing/2014/main" id="{8541EC7E-A217-4AE3-8E8F-4B646F40AB36}"/>
                </a:ext>
              </a:extLst>
            </p:cNvPr>
            <p:cNvGraphicFramePr>
              <a:graphicFrameLocks noChangeAspect="1"/>
            </p:cNvGraphicFramePr>
            <p:nvPr>
              <p:extLst>
                <p:ext uri="{D42A27DB-BD31-4B8C-83A1-F6EECF244321}">
                  <p14:modId xmlns:p14="http://schemas.microsoft.com/office/powerpoint/2010/main" val="1815134558"/>
                </p:ext>
              </p:extLst>
            </p:nvPr>
          </p:nvGraphicFramePr>
          <p:xfrm>
            <a:off x="674007" y="1295389"/>
            <a:ext cx="3024042" cy="874723"/>
          </p:xfrm>
          <a:graphic>
            <a:graphicData uri="http://schemas.openxmlformats.org/presentationml/2006/ole">
              <mc:AlternateContent xmlns:mc="http://schemas.openxmlformats.org/markup-compatibility/2006">
                <mc:Choice xmlns:v="urn:schemas-microsoft-com:vml" Requires="v">
                  <p:oleObj spid="_x0000_s60945" name="Equation" r:id="rId7" imgW="3073320" imgH="888840" progId="Equation.DSMT4">
                    <p:embed/>
                  </p:oleObj>
                </mc:Choice>
                <mc:Fallback>
                  <p:oleObj name="Equation" r:id="rId7" imgW="3073320" imgH="888840" progId="Equation.DSMT4">
                    <p:embed/>
                    <p:pic>
                      <p:nvPicPr>
                        <p:cNvPr id="7" name="对象 6">
                          <a:extLst>
                            <a:ext uri="{FF2B5EF4-FFF2-40B4-BE49-F238E27FC236}">
                              <a16:creationId xmlns:a16="http://schemas.microsoft.com/office/drawing/2014/main" id="{3F5FCB47-B9E0-4382-9C11-186979A7A681}"/>
                            </a:ext>
                          </a:extLst>
                        </p:cNvPr>
                        <p:cNvPicPr/>
                        <p:nvPr/>
                      </p:nvPicPr>
                      <p:blipFill>
                        <a:blip r:embed="rId8"/>
                        <a:stretch>
                          <a:fillRect/>
                        </a:stretch>
                      </p:blipFill>
                      <p:spPr>
                        <a:xfrm>
                          <a:off x="674007" y="1295389"/>
                          <a:ext cx="3024042" cy="874723"/>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4A9E4026-FE0C-412A-957A-92A3E4431C53}"/>
                </a:ext>
              </a:extLst>
            </p:cNvPr>
            <p:cNvGraphicFramePr>
              <a:graphicFrameLocks noChangeAspect="1"/>
            </p:cNvGraphicFramePr>
            <p:nvPr>
              <p:extLst>
                <p:ext uri="{D42A27DB-BD31-4B8C-83A1-F6EECF244321}">
                  <p14:modId xmlns:p14="http://schemas.microsoft.com/office/powerpoint/2010/main" val="1730205058"/>
                </p:ext>
              </p:extLst>
            </p:nvPr>
          </p:nvGraphicFramePr>
          <p:xfrm>
            <a:off x="674006" y="2729076"/>
            <a:ext cx="3173828" cy="2310278"/>
          </p:xfrm>
          <a:graphic>
            <a:graphicData uri="http://schemas.openxmlformats.org/presentationml/2006/ole">
              <mc:AlternateContent xmlns:mc="http://schemas.openxmlformats.org/markup-compatibility/2006">
                <mc:Choice xmlns:v="urn:schemas-microsoft-com:vml" Requires="v">
                  <p:oleObj spid="_x0000_s60946" name="Equation" r:id="rId9" imgW="3593880" imgH="2616120" progId="Equation.DSMT4">
                    <p:embed/>
                  </p:oleObj>
                </mc:Choice>
                <mc:Fallback>
                  <p:oleObj name="Equation" r:id="rId9" imgW="3593880" imgH="2616120" progId="Equation.DSMT4">
                    <p:embed/>
                    <p:pic>
                      <p:nvPicPr>
                        <p:cNvPr id="0" name=""/>
                        <p:cNvPicPr/>
                        <p:nvPr/>
                      </p:nvPicPr>
                      <p:blipFill>
                        <a:blip r:embed="rId10"/>
                        <a:stretch>
                          <a:fillRect/>
                        </a:stretch>
                      </p:blipFill>
                      <p:spPr>
                        <a:xfrm>
                          <a:off x="674006" y="2729076"/>
                          <a:ext cx="3173828" cy="2310278"/>
                        </a:xfrm>
                        <a:prstGeom prst="rect">
                          <a:avLst/>
                        </a:prstGeom>
                      </p:spPr>
                    </p:pic>
                  </p:oleObj>
                </mc:Fallback>
              </mc:AlternateContent>
            </a:graphicData>
          </a:graphic>
        </p:graphicFrame>
        <p:sp>
          <p:nvSpPr>
            <p:cNvPr id="14" name="箭头: 下 13">
              <a:extLst>
                <a:ext uri="{FF2B5EF4-FFF2-40B4-BE49-F238E27FC236}">
                  <a16:creationId xmlns:a16="http://schemas.microsoft.com/office/drawing/2014/main" id="{A5020F86-9EB4-41B5-B5C3-3F3F51ABCC0A}"/>
                </a:ext>
              </a:extLst>
            </p:cNvPr>
            <p:cNvSpPr/>
            <p:nvPr/>
          </p:nvSpPr>
          <p:spPr>
            <a:xfrm>
              <a:off x="1674090" y="2246690"/>
              <a:ext cx="318364" cy="308127"/>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a:extLst>
              <a:ext uri="{FF2B5EF4-FFF2-40B4-BE49-F238E27FC236}">
                <a16:creationId xmlns:a16="http://schemas.microsoft.com/office/drawing/2014/main" id="{7BD2F366-025E-4511-89FB-4EDFF11155A8}"/>
              </a:ext>
            </a:extLst>
          </p:cNvPr>
          <p:cNvSpPr txBox="1"/>
          <p:nvPr/>
        </p:nvSpPr>
        <p:spPr>
          <a:xfrm>
            <a:off x="498160" y="1589833"/>
            <a:ext cx="1338828" cy="369332"/>
          </a:xfrm>
          <a:prstGeom prst="rect">
            <a:avLst/>
          </a:prstGeom>
          <a:noFill/>
        </p:spPr>
        <p:txBody>
          <a:bodyPr wrap="none" rtlCol="0">
            <a:spAutoFit/>
          </a:bodyPr>
          <a:lstStyle/>
          <a:p>
            <a:r>
              <a:rPr lang="zh-CN" altLang="en-US" dirty="0"/>
              <a:t>最优平面：</a:t>
            </a:r>
          </a:p>
        </p:txBody>
      </p:sp>
      <p:pic>
        <p:nvPicPr>
          <p:cNvPr id="18" name="图片 17">
            <a:extLst>
              <a:ext uri="{FF2B5EF4-FFF2-40B4-BE49-F238E27FC236}">
                <a16:creationId xmlns:a16="http://schemas.microsoft.com/office/drawing/2014/main" id="{F1AF8FD6-80FE-456C-A5FB-EE56D2325B14}"/>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062262" y="3669119"/>
            <a:ext cx="4288610" cy="2484692"/>
          </a:xfrm>
          <a:prstGeom prst="rect">
            <a:avLst/>
          </a:prstGeom>
        </p:spPr>
      </p:pic>
      <p:sp>
        <p:nvSpPr>
          <p:cNvPr id="19" name="矩形 18">
            <a:extLst>
              <a:ext uri="{FF2B5EF4-FFF2-40B4-BE49-F238E27FC236}">
                <a16:creationId xmlns:a16="http://schemas.microsoft.com/office/drawing/2014/main" id="{BAE4CEC7-3A77-4B8B-92D5-BC3FAC5352DC}"/>
              </a:ext>
            </a:extLst>
          </p:cNvPr>
          <p:cNvSpPr/>
          <p:nvPr/>
        </p:nvSpPr>
        <p:spPr>
          <a:xfrm>
            <a:off x="498160" y="1116021"/>
            <a:ext cx="4775804" cy="369332"/>
          </a:xfrm>
          <a:prstGeom prst="rect">
            <a:avLst/>
          </a:prstGeom>
        </p:spPr>
        <p:txBody>
          <a:bodyPr wrap="square">
            <a:spAutoFit/>
          </a:bodyPr>
          <a:lstStyle/>
          <a:p>
            <a:r>
              <a:rPr lang="zh-CN" altLang="en-US" dirty="0"/>
              <a:t>拟合空间中强度向量分布一致性最高的平面。</a:t>
            </a:r>
          </a:p>
        </p:txBody>
      </p:sp>
      <p:sp>
        <p:nvSpPr>
          <p:cNvPr id="20" name="文本框 19">
            <a:extLst>
              <a:ext uri="{FF2B5EF4-FFF2-40B4-BE49-F238E27FC236}">
                <a16:creationId xmlns:a16="http://schemas.microsoft.com/office/drawing/2014/main" id="{890DBE33-9E00-487F-BDF9-658E65351376}"/>
              </a:ext>
            </a:extLst>
          </p:cNvPr>
          <p:cNvSpPr txBox="1"/>
          <p:nvPr/>
        </p:nvSpPr>
        <p:spPr>
          <a:xfrm>
            <a:off x="4140658" y="6172192"/>
            <a:ext cx="3910683"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受混响影响的强度向量分布不一致。</a:t>
            </a:r>
          </a:p>
        </p:txBody>
      </p:sp>
      <p:sp>
        <p:nvSpPr>
          <p:cNvPr id="8" name="灯片编号占位符 7">
            <a:extLst>
              <a:ext uri="{FF2B5EF4-FFF2-40B4-BE49-F238E27FC236}">
                <a16:creationId xmlns:a16="http://schemas.microsoft.com/office/drawing/2014/main" id="{26F0F12D-552F-4406-AAE8-85B8454178D5}"/>
              </a:ext>
            </a:extLst>
          </p:cNvPr>
          <p:cNvSpPr>
            <a:spLocks noGrp="1"/>
          </p:cNvSpPr>
          <p:nvPr>
            <p:ph type="sldNum" sz="quarter" idx="12"/>
          </p:nvPr>
        </p:nvSpPr>
        <p:spPr/>
        <p:txBody>
          <a:bodyPr/>
          <a:lstStyle/>
          <a:p>
            <a:fld id="{48F63A3B-78C7-47BE-AE5E-E10140E04643}" type="slidenum">
              <a:rPr lang="en-US" smtClean="0"/>
              <a:pPr/>
              <a:t>34</a:t>
            </a:fld>
            <a:r>
              <a:rPr lang="en-US"/>
              <a:t>/50</a:t>
            </a:r>
            <a:endParaRPr lang="en-US" dirty="0"/>
          </a:p>
        </p:txBody>
      </p:sp>
    </p:spTree>
    <p:extLst>
      <p:ext uri="{BB962C8B-B14F-4D97-AF65-F5344CB8AC3E}">
        <p14:creationId xmlns:p14="http://schemas.microsoft.com/office/powerpoint/2010/main" val="6213664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F7C236-F7B3-4886-AC00-113A54FDBC9B}"/>
              </a:ext>
            </a:extLst>
          </p:cNvPr>
          <p:cNvSpPr>
            <a:spLocks noGrp="1"/>
          </p:cNvSpPr>
          <p:nvPr>
            <p:ph type="title"/>
          </p:nvPr>
        </p:nvSpPr>
        <p:spPr/>
        <p:txBody>
          <a:bodyPr/>
          <a:lstStyle/>
          <a:p>
            <a:r>
              <a:rPr lang="zh-CN" altLang="en-US" dirty="0"/>
              <a:t>多源分类和</a:t>
            </a:r>
            <a:r>
              <a:rPr lang="en-US" altLang="zh-CN" dirty="0"/>
              <a:t>DOA</a:t>
            </a:r>
            <a:r>
              <a:rPr lang="zh-CN" altLang="en-US" dirty="0"/>
              <a:t>提取</a:t>
            </a:r>
          </a:p>
        </p:txBody>
      </p:sp>
      <p:pic>
        <p:nvPicPr>
          <p:cNvPr id="5" name="图片 4">
            <a:extLst>
              <a:ext uri="{FF2B5EF4-FFF2-40B4-BE49-F238E27FC236}">
                <a16:creationId xmlns:a16="http://schemas.microsoft.com/office/drawing/2014/main" id="{A628E2FE-74BD-49B7-9276-8858EC624C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7921" y="1262022"/>
            <a:ext cx="5504110" cy="2366096"/>
          </a:xfrm>
          <a:prstGeom prst="rect">
            <a:avLst/>
          </a:prstGeom>
        </p:spPr>
      </p:pic>
      <p:pic>
        <p:nvPicPr>
          <p:cNvPr id="7" name="图片 6">
            <a:extLst>
              <a:ext uri="{FF2B5EF4-FFF2-40B4-BE49-F238E27FC236}">
                <a16:creationId xmlns:a16="http://schemas.microsoft.com/office/drawing/2014/main" id="{E69F20B8-839B-4A11-8262-4D62EAADAE4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107" y="3628118"/>
            <a:ext cx="3099822" cy="1905004"/>
          </a:xfrm>
          <a:prstGeom prst="rect">
            <a:avLst/>
          </a:prstGeom>
        </p:spPr>
      </p:pic>
      <p:sp>
        <p:nvSpPr>
          <p:cNvPr id="10" name="文本框 9">
            <a:extLst>
              <a:ext uri="{FF2B5EF4-FFF2-40B4-BE49-F238E27FC236}">
                <a16:creationId xmlns:a16="http://schemas.microsoft.com/office/drawing/2014/main" id="{834AD090-5EDB-453F-9A25-25E62B2F1053}"/>
              </a:ext>
            </a:extLst>
          </p:cNvPr>
          <p:cNvSpPr txBox="1"/>
          <p:nvPr/>
        </p:nvSpPr>
        <p:spPr>
          <a:xfrm>
            <a:off x="5883563" y="3999345"/>
            <a:ext cx="5368467" cy="1477328"/>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对满足多源一致性判别的强度向量按照方向分类。</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直接对强度向量分类提取</a:t>
            </a:r>
            <a:r>
              <a:rPr lang="en-US" altLang="zh-CN" dirty="0"/>
              <a:t>DOA</a:t>
            </a:r>
            <a:r>
              <a:rPr lang="zh-CN" altLang="en-US" dirty="0"/>
              <a:t>会出现较大误差。</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挑选合适的时频点后会降低</a:t>
            </a:r>
            <a:r>
              <a:rPr lang="en-US" altLang="zh-CN" dirty="0"/>
              <a:t>DOA</a:t>
            </a:r>
            <a:r>
              <a:rPr lang="zh-CN" altLang="en-US" dirty="0"/>
              <a:t>估计的误差。</a:t>
            </a:r>
          </a:p>
        </p:txBody>
      </p:sp>
      <p:pic>
        <p:nvPicPr>
          <p:cNvPr id="12" name="图片 11">
            <a:extLst>
              <a:ext uri="{FF2B5EF4-FFF2-40B4-BE49-F238E27FC236}">
                <a16:creationId xmlns:a16="http://schemas.microsoft.com/office/drawing/2014/main" id="{D099CE3E-3FD9-4902-AD59-B5A5D57733F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7429" y="1399841"/>
            <a:ext cx="3110500" cy="1905004"/>
          </a:xfrm>
          <a:prstGeom prst="rect">
            <a:avLst/>
          </a:prstGeom>
        </p:spPr>
      </p:pic>
      <p:sp>
        <p:nvSpPr>
          <p:cNvPr id="3" name="灯片编号占位符 2">
            <a:extLst>
              <a:ext uri="{FF2B5EF4-FFF2-40B4-BE49-F238E27FC236}">
                <a16:creationId xmlns:a16="http://schemas.microsoft.com/office/drawing/2014/main" id="{B5EB9CC9-3FE2-4E00-9394-615EC61435F3}"/>
              </a:ext>
            </a:extLst>
          </p:cNvPr>
          <p:cNvSpPr>
            <a:spLocks noGrp="1"/>
          </p:cNvSpPr>
          <p:nvPr>
            <p:ph type="sldNum" sz="quarter" idx="12"/>
          </p:nvPr>
        </p:nvSpPr>
        <p:spPr/>
        <p:txBody>
          <a:bodyPr/>
          <a:lstStyle/>
          <a:p>
            <a:fld id="{48F63A3B-78C7-47BE-AE5E-E10140E04643}" type="slidenum">
              <a:rPr lang="en-US" smtClean="0"/>
              <a:pPr/>
              <a:t>35</a:t>
            </a:fld>
            <a:r>
              <a:rPr lang="en-US"/>
              <a:t>/50</a:t>
            </a:r>
            <a:endParaRPr lang="en-US" dirty="0"/>
          </a:p>
        </p:txBody>
      </p:sp>
    </p:spTree>
    <p:extLst>
      <p:ext uri="{BB962C8B-B14F-4D97-AF65-F5344CB8AC3E}">
        <p14:creationId xmlns:p14="http://schemas.microsoft.com/office/powerpoint/2010/main" val="12902533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2D8284-12CB-47DC-8D06-9AFED7ACDF2D}"/>
              </a:ext>
            </a:extLst>
          </p:cNvPr>
          <p:cNvSpPr>
            <a:spLocks noGrp="1"/>
          </p:cNvSpPr>
          <p:nvPr>
            <p:ph type="title"/>
          </p:nvPr>
        </p:nvSpPr>
        <p:spPr/>
        <p:txBody>
          <a:bodyPr/>
          <a:lstStyle/>
          <a:p>
            <a:r>
              <a:rPr lang="zh-CN" altLang="en-US" dirty="0"/>
              <a:t>精确性评估</a:t>
            </a:r>
          </a:p>
        </p:txBody>
      </p:sp>
      <p:pic>
        <p:nvPicPr>
          <p:cNvPr id="5" name="内容占位符 4">
            <a:extLst>
              <a:ext uri="{FF2B5EF4-FFF2-40B4-BE49-F238E27FC236}">
                <a16:creationId xmlns:a16="http://schemas.microsoft.com/office/drawing/2014/main" id="{D597FCFB-E300-4E8A-AA89-562736ECD87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46257" y="1557318"/>
            <a:ext cx="4319878" cy="3286947"/>
          </a:xfrm>
        </p:spPr>
      </p:pic>
      <p:pic>
        <p:nvPicPr>
          <p:cNvPr id="7" name="图片 6">
            <a:extLst>
              <a:ext uri="{FF2B5EF4-FFF2-40B4-BE49-F238E27FC236}">
                <a16:creationId xmlns:a16="http://schemas.microsoft.com/office/drawing/2014/main" id="{483EC747-8F55-481D-9B6D-C61E446A9A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99103" y="1557318"/>
            <a:ext cx="4246640" cy="3286947"/>
          </a:xfrm>
          <a:prstGeom prst="rect">
            <a:avLst/>
          </a:prstGeom>
        </p:spPr>
      </p:pic>
      <p:sp>
        <p:nvSpPr>
          <p:cNvPr id="11" name="文本框 10">
            <a:extLst>
              <a:ext uri="{FF2B5EF4-FFF2-40B4-BE49-F238E27FC236}">
                <a16:creationId xmlns:a16="http://schemas.microsoft.com/office/drawing/2014/main" id="{EC92DFDB-C62A-4FC1-8CC4-344F7C0A244B}"/>
              </a:ext>
            </a:extLst>
          </p:cNvPr>
          <p:cNvSpPr txBox="1"/>
          <p:nvPr/>
        </p:nvSpPr>
        <p:spPr>
          <a:xfrm>
            <a:off x="3543298" y="1048375"/>
            <a:ext cx="5105402" cy="369332"/>
          </a:xfrm>
          <a:prstGeom prst="rect">
            <a:avLst/>
          </a:prstGeom>
          <a:noFill/>
        </p:spPr>
        <p:txBody>
          <a:bodyPr wrap="square" rtlCol="0">
            <a:spAutoFit/>
          </a:bodyPr>
          <a:lstStyle/>
          <a:p>
            <a:r>
              <a:rPr lang="en-US" altLang="zh-CN" dirty="0"/>
              <a:t>500</a:t>
            </a:r>
            <a:r>
              <a:rPr lang="zh-CN" altLang="en-US" dirty="0"/>
              <a:t>次实验下</a:t>
            </a:r>
            <a:r>
              <a:rPr lang="en-US" altLang="zh-CN" dirty="0"/>
              <a:t>DOA</a:t>
            </a:r>
            <a:r>
              <a:rPr lang="zh-CN" altLang="en-US" dirty="0"/>
              <a:t>估计误差随着声源夹角的分布。</a:t>
            </a:r>
          </a:p>
        </p:txBody>
      </p:sp>
      <p:sp>
        <p:nvSpPr>
          <p:cNvPr id="12" name="文本框 11">
            <a:extLst>
              <a:ext uri="{FF2B5EF4-FFF2-40B4-BE49-F238E27FC236}">
                <a16:creationId xmlns:a16="http://schemas.microsoft.com/office/drawing/2014/main" id="{F4B82538-1798-4917-B9EB-F17C3CEBD979}"/>
              </a:ext>
            </a:extLst>
          </p:cNvPr>
          <p:cNvSpPr txBox="1"/>
          <p:nvPr/>
        </p:nvSpPr>
        <p:spPr>
          <a:xfrm>
            <a:off x="1609461" y="4983876"/>
            <a:ext cx="2484581" cy="369332"/>
          </a:xfrm>
          <a:prstGeom prst="rect">
            <a:avLst/>
          </a:prstGeom>
          <a:noFill/>
        </p:spPr>
        <p:txBody>
          <a:bodyPr wrap="square" rtlCol="0">
            <a:spAutoFit/>
          </a:bodyPr>
          <a:lstStyle/>
          <a:p>
            <a:r>
              <a:rPr lang="en-US" altLang="zh-CN" dirty="0"/>
              <a:t>(a) </a:t>
            </a:r>
            <a:r>
              <a:rPr lang="zh-CN" altLang="en-US" dirty="0"/>
              <a:t>两个同时活跃声源</a:t>
            </a:r>
          </a:p>
        </p:txBody>
      </p:sp>
      <p:sp>
        <p:nvSpPr>
          <p:cNvPr id="14" name="文本框 13">
            <a:extLst>
              <a:ext uri="{FF2B5EF4-FFF2-40B4-BE49-F238E27FC236}">
                <a16:creationId xmlns:a16="http://schemas.microsoft.com/office/drawing/2014/main" id="{18CBD464-CB9E-4444-B8B5-3C97416461EF}"/>
              </a:ext>
            </a:extLst>
          </p:cNvPr>
          <p:cNvSpPr txBox="1"/>
          <p:nvPr/>
        </p:nvSpPr>
        <p:spPr>
          <a:xfrm>
            <a:off x="8351042" y="4983876"/>
            <a:ext cx="2406074" cy="369332"/>
          </a:xfrm>
          <a:prstGeom prst="rect">
            <a:avLst/>
          </a:prstGeom>
          <a:noFill/>
        </p:spPr>
        <p:txBody>
          <a:bodyPr wrap="square" rtlCol="0">
            <a:spAutoFit/>
          </a:bodyPr>
          <a:lstStyle/>
          <a:p>
            <a:r>
              <a:rPr lang="en-US" altLang="zh-CN" dirty="0"/>
              <a:t>(b) </a:t>
            </a:r>
            <a:r>
              <a:rPr lang="zh-CN" altLang="en-US" dirty="0"/>
              <a:t>三个同时活跃声源</a:t>
            </a:r>
          </a:p>
        </p:txBody>
      </p:sp>
      <p:sp>
        <p:nvSpPr>
          <p:cNvPr id="15" name="文本框 14">
            <a:extLst>
              <a:ext uri="{FF2B5EF4-FFF2-40B4-BE49-F238E27FC236}">
                <a16:creationId xmlns:a16="http://schemas.microsoft.com/office/drawing/2014/main" id="{1976E185-E03F-4B64-B188-18D62C0F7A77}"/>
              </a:ext>
            </a:extLst>
          </p:cNvPr>
          <p:cNvSpPr txBox="1"/>
          <p:nvPr/>
        </p:nvSpPr>
        <p:spPr>
          <a:xfrm>
            <a:off x="3443792" y="5886956"/>
            <a:ext cx="5304414"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提出的方法在此场景下具有良好的精确性。       </a:t>
            </a:r>
            <a:r>
              <a:rPr lang="zh-CN" altLang="en-US" b="1" dirty="0">
                <a:solidFill>
                  <a:srgbClr val="8D1111"/>
                </a:solidFill>
              </a:rPr>
              <a:t>🙂</a:t>
            </a:r>
            <a:endParaRPr lang="zh-CN" altLang="en-US" b="1" dirty="0">
              <a:solidFill>
                <a:schemeClr val="tx1"/>
              </a:solidFill>
            </a:endParaRPr>
          </a:p>
        </p:txBody>
      </p:sp>
      <p:sp>
        <p:nvSpPr>
          <p:cNvPr id="17" name="文本框 16">
            <a:extLst>
              <a:ext uri="{FF2B5EF4-FFF2-40B4-BE49-F238E27FC236}">
                <a16:creationId xmlns:a16="http://schemas.microsoft.com/office/drawing/2014/main" id="{F72AF6DC-2254-4FB2-ACEC-B6C1BAF7942A}"/>
              </a:ext>
            </a:extLst>
          </p:cNvPr>
          <p:cNvSpPr txBox="1"/>
          <p:nvPr/>
        </p:nvSpPr>
        <p:spPr>
          <a:xfrm>
            <a:off x="5474856" y="2829206"/>
            <a:ext cx="1408545" cy="646331"/>
          </a:xfrm>
          <a:prstGeom prst="rect">
            <a:avLst/>
          </a:prstGeom>
          <a:noFill/>
        </p:spPr>
        <p:txBody>
          <a:bodyPr wrap="square" rtlCol="0">
            <a:spAutoFit/>
          </a:bodyPr>
          <a:lstStyle/>
          <a:p>
            <a:r>
              <a:rPr lang="en-US" altLang="zh-CN" dirty="0"/>
              <a:t>T</a:t>
            </a:r>
            <a:r>
              <a:rPr lang="en-US" altLang="zh-CN" sz="1200" dirty="0"/>
              <a:t>60</a:t>
            </a:r>
            <a:r>
              <a:rPr lang="en-US" altLang="zh-CN" dirty="0"/>
              <a:t> = 0.35s</a:t>
            </a:r>
          </a:p>
          <a:p>
            <a:r>
              <a:rPr lang="en-US" altLang="zh-CN" dirty="0"/>
              <a:t>SNR = 20dB</a:t>
            </a:r>
            <a:endParaRPr lang="zh-CN" altLang="en-US" dirty="0"/>
          </a:p>
        </p:txBody>
      </p:sp>
      <p:sp>
        <p:nvSpPr>
          <p:cNvPr id="4" name="灯片编号占位符 3">
            <a:extLst>
              <a:ext uri="{FF2B5EF4-FFF2-40B4-BE49-F238E27FC236}">
                <a16:creationId xmlns:a16="http://schemas.microsoft.com/office/drawing/2014/main" id="{2E0C7D62-1D71-4DB6-B4ED-DD44DEF72829}"/>
              </a:ext>
            </a:extLst>
          </p:cNvPr>
          <p:cNvSpPr>
            <a:spLocks noGrp="1"/>
          </p:cNvSpPr>
          <p:nvPr>
            <p:ph type="sldNum" sz="quarter" idx="12"/>
          </p:nvPr>
        </p:nvSpPr>
        <p:spPr/>
        <p:txBody>
          <a:bodyPr/>
          <a:lstStyle/>
          <a:p>
            <a:fld id="{48F63A3B-78C7-47BE-AE5E-E10140E04643}" type="slidenum">
              <a:rPr lang="en-US" smtClean="0"/>
              <a:pPr/>
              <a:t>36</a:t>
            </a:fld>
            <a:r>
              <a:rPr lang="en-US"/>
              <a:t>/50</a:t>
            </a:r>
            <a:endParaRPr lang="en-US" dirty="0"/>
          </a:p>
        </p:txBody>
      </p:sp>
    </p:spTree>
    <p:extLst>
      <p:ext uri="{BB962C8B-B14F-4D97-AF65-F5344CB8AC3E}">
        <p14:creationId xmlns:p14="http://schemas.microsoft.com/office/powerpoint/2010/main" val="8847843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CA9808-1FF2-4DD1-A2B8-B736571E41AB}"/>
              </a:ext>
            </a:extLst>
          </p:cNvPr>
          <p:cNvSpPr>
            <a:spLocks noGrp="1"/>
          </p:cNvSpPr>
          <p:nvPr>
            <p:ph type="title"/>
          </p:nvPr>
        </p:nvSpPr>
        <p:spPr/>
        <p:txBody>
          <a:bodyPr/>
          <a:lstStyle/>
          <a:p>
            <a:r>
              <a:rPr lang="zh-CN" altLang="en-US" dirty="0"/>
              <a:t>鲁棒性评估</a:t>
            </a:r>
          </a:p>
        </p:txBody>
      </p:sp>
      <p:sp>
        <p:nvSpPr>
          <p:cNvPr id="11" name="文本框 10">
            <a:extLst>
              <a:ext uri="{FF2B5EF4-FFF2-40B4-BE49-F238E27FC236}">
                <a16:creationId xmlns:a16="http://schemas.microsoft.com/office/drawing/2014/main" id="{5FC5644E-ED96-4E71-98A9-6455F57C78DE}"/>
              </a:ext>
            </a:extLst>
          </p:cNvPr>
          <p:cNvSpPr txBox="1"/>
          <p:nvPr/>
        </p:nvSpPr>
        <p:spPr>
          <a:xfrm>
            <a:off x="1365473" y="5046027"/>
            <a:ext cx="3484805" cy="369332"/>
          </a:xfrm>
          <a:prstGeom prst="rect">
            <a:avLst/>
          </a:prstGeom>
          <a:noFill/>
        </p:spPr>
        <p:txBody>
          <a:bodyPr wrap="square" rtlCol="0">
            <a:spAutoFit/>
          </a:bodyPr>
          <a:lstStyle/>
          <a:p>
            <a:r>
              <a:rPr lang="en-US" altLang="zh-CN" dirty="0"/>
              <a:t>(a) DOA</a:t>
            </a:r>
            <a:r>
              <a:rPr lang="zh-CN" altLang="en-US" dirty="0"/>
              <a:t>估计误差随着</a:t>
            </a:r>
            <a:r>
              <a:rPr lang="en-US" altLang="zh-CN" dirty="0"/>
              <a:t>T</a:t>
            </a:r>
            <a:r>
              <a:rPr lang="en-US" altLang="zh-CN" sz="1200" dirty="0"/>
              <a:t>60</a:t>
            </a:r>
            <a:r>
              <a:rPr lang="zh-CN" altLang="en-US" dirty="0"/>
              <a:t>的分布。</a:t>
            </a:r>
          </a:p>
        </p:txBody>
      </p:sp>
      <p:sp>
        <p:nvSpPr>
          <p:cNvPr id="12" name="文本框 11">
            <a:extLst>
              <a:ext uri="{FF2B5EF4-FFF2-40B4-BE49-F238E27FC236}">
                <a16:creationId xmlns:a16="http://schemas.microsoft.com/office/drawing/2014/main" id="{CEE5B843-4CD2-4F9E-B748-87EF507A8750}"/>
              </a:ext>
            </a:extLst>
          </p:cNvPr>
          <p:cNvSpPr txBox="1"/>
          <p:nvPr/>
        </p:nvSpPr>
        <p:spPr>
          <a:xfrm>
            <a:off x="7667914" y="5040238"/>
            <a:ext cx="3592946" cy="369332"/>
          </a:xfrm>
          <a:prstGeom prst="rect">
            <a:avLst/>
          </a:prstGeom>
          <a:noFill/>
        </p:spPr>
        <p:txBody>
          <a:bodyPr wrap="square" rtlCol="0">
            <a:spAutoFit/>
          </a:bodyPr>
          <a:lstStyle/>
          <a:p>
            <a:r>
              <a:rPr lang="en-US" altLang="zh-CN" dirty="0"/>
              <a:t>(b) DOA</a:t>
            </a:r>
            <a:r>
              <a:rPr lang="zh-CN" altLang="en-US" dirty="0"/>
              <a:t>估计误差随着</a:t>
            </a:r>
            <a:r>
              <a:rPr lang="en-US" altLang="zh-CN" dirty="0"/>
              <a:t>SNR</a:t>
            </a:r>
            <a:r>
              <a:rPr lang="zh-CN" altLang="en-US" dirty="0"/>
              <a:t>的分布。</a:t>
            </a:r>
          </a:p>
        </p:txBody>
      </p:sp>
      <p:sp>
        <p:nvSpPr>
          <p:cNvPr id="13" name="文本框 12">
            <a:extLst>
              <a:ext uri="{FF2B5EF4-FFF2-40B4-BE49-F238E27FC236}">
                <a16:creationId xmlns:a16="http://schemas.microsoft.com/office/drawing/2014/main" id="{ED758635-4641-4F62-9FBF-4FDCBB913337}"/>
              </a:ext>
            </a:extLst>
          </p:cNvPr>
          <p:cNvSpPr txBox="1"/>
          <p:nvPr/>
        </p:nvSpPr>
        <p:spPr>
          <a:xfrm>
            <a:off x="3443793" y="5905429"/>
            <a:ext cx="5304414"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提出的方法在此场景下具有良好的鲁棒性。       </a:t>
            </a:r>
            <a:r>
              <a:rPr lang="zh-CN" altLang="en-US" b="1" dirty="0">
                <a:solidFill>
                  <a:srgbClr val="8D1111"/>
                </a:solidFill>
              </a:rPr>
              <a:t>🙂</a:t>
            </a:r>
            <a:endParaRPr lang="zh-CN" altLang="en-US" b="1" dirty="0">
              <a:solidFill>
                <a:schemeClr val="tx1"/>
              </a:solidFill>
            </a:endParaRPr>
          </a:p>
        </p:txBody>
      </p:sp>
      <p:sp>
        <p:nvSpPr>
          <p:cNvPr id="14" name="文本框 13">
            <a:extLst>
              <a:ext uri="{FF2B5EF4-FFF2-40B4-BE49-F238E27FC236}">
                <a16:creationId xmlns:a16="http://schemas.microsoft.com/office/drawing/2014/main" id="{8CD52214-D493-4C78-BD75-703DC3EF589D}"/>
              </a:ext>
            </a:extLst>
          </p:cNvPr>
          <p:cNvSpPr txBox="1"/>
          <p:nvPr/>
        </p:nvSpPr>
        <p:spPr>
          <a:xfrm>
            <a:off x="4524085" y="994491"/>
            <a:ext cx="3143829" cy="369332"/>
          </a:xfrm>
          <a:prstGeom prst="rect">
            <a:avLst/>
          </a:prstGeom>
          <a:noFill/>
        </p:spPr>
        <p:txBody>
          <a:bodyPr wrap="square" rtlCol="0">
            <a:spAutoFit/>
          </a:bodyPr>
          <a:lstStyle/>
          <a:p>
            <a:r>
              <a:rPr lang="zh-CN" altLang="en-US" dirty="0"/>
              <a:t>两个活跃声源的夹角为</a:t>
            </a:r>
            <a:r>
              <a:rPr lang="en-US" altLang="zh-CN" dirty="0"/>
              <a:t>60°</a:t>
            </a:r>
            <a:r>
              <a:rPr lang="zh-CN" altLang="en-US" dirty="0"/>
              <a:t>。</a:t>
            </a:r>
          </a:p>
        </p:txBody>
      </p:sp>
      <p:sp>
        <p:nvSpPr>
          <p:cNvPr id="15" name="文本框 14">
            <a:extLst>
              <a:ext uri="{FF2B5EF4-FFF2-40B4-BE49-F238E27FC236}">
                <a16:creationId xmlns:a16="http://schemas.microsoft.com/office/drawing/2014/main" id="{F21A2F58-3A99-4F25-BE95-98235CCE820F}"/>
              </a:ext>
            </a:extLst>
          </p:cNvPr>
          <p:cNvSpPr txBox="1"/>
          <p:nvPr/>
        </p:nvSpPr>
        <p:spPr>
          <a:xfrm>
            <a:off x="2403602" y="5409570"/>
            <a:ext cx="1408545" cy="369332"/>
          </a:xfrm>
          <a:prstGeom prst="rect">
            <a:avLst/>
          </a:prstGeom>
          <a:noFill/>
        </p:spPr>
        <p:txBody>
          <a:bodyPr wrap="square" rtlCol="0">
            <a:spAutoFit/>
          </a:bodyPr>
          <a:lstStyle/>
          <a:p>
            <a:r>
              <a:rPr lang="en-US" altLang="zh-CN" dirty="0"/>
              <a:t>SNR = 20dB</a:t>
            </a:r>
            <a:endParaRPr lang="zh-CN" altLang="en-US" dirty="0"/>
          </a:p>
        </p:txBody>
      </p:sp>
      <p:sp>
        <p:nvSpPr>
          <p:cNvPr id="16" name="文本框 15">
            <a:extLst>
              <a:ext uri="{FF2B5EF4-FFF2-40B4-BE49-F238E27FC236}">
                <a16:creationId xmlns:a16="http://schemas.microsoft.com/office/drawing/2014/main" id="{A18BE8A4-EAC2-46E0-9B05-3F3EA4013E52}"/>
              </a:ext>
            </a:extLst>
          </p:cNvPr>
          <p:cNvSpPr txBox="1"/>
          <p:nvPr/>
        </p:nvSpPr>
        <p:spPr>
          <a:xfrm>
            <a:off x="8961005" y="5381052"/>
            <a:ext cx="1408545" cy="369332"/>
          </a:xfrm>
          <a:prstGeom prst="rect">
            <a:avLst/>
          </a:prstGeom>
          <a:noFill/>
        </p:spPr>
        <p:txBody>
          <a:bodyPr wrap="square" rtlCol="0">
            <a:spAutoFit/>
          </a:bodyPr>
          <a:lstStyle/>
          <a:p>
            <a:r>
              <a:rPr lang="en-US" altLang="zh-CN" dirty="0"/>
              <a:t>T</a:t>
            </a:r>
            <a:r>
              <a:rPr lang="en-US" altLang="zh-CN" sz="1200" dirty="0"/>
              <a:t>60</a:t>
            </a:r>
            <a:r>
              <a:rPr lang="en-US" altLang="zh-CN" dirty="0"/>
              <a:t> = 0.35s</a:t>
            </a:r>
          </a:p>
        </p:txBody>
      </p:sp>
      <p:pic>
        <p:nvPicPr>
          <p:cNvPr id="17" name="图片 16">
            <a:extLst>
              <a:ext uri="{FF2B5EF4-FFF2-40B4-BE49-F238E27FC236}">
                <a16:creationId xmlns:a16="http://schemas.microsoft.com/office/drawing/2014/main" id="{D3CAD153-FC66-4B1A-B73B-0E6F2511752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0871" y="1472685"/>
            <a:ext cx="4525065" cy="3422754"/>
          </a:xfrm>
          <a:prstGeom prst="rect">
            <a:avLst/>
          </a:prstGeom>
        </p:spPr>
      </p:pic>
      <p:pic>
        <p:nvPicPr>
          <p:cNvPr id="18" name="图片 17">
            <a:extLst>
              <a:ext uri="{FF2B5EF4-FFF2-40B4-BE49-F238E27FC236}">
                <a16:creationId xmlns:a16="http://schemas.microsoft.com/office/drawing/2014/main" id="{79B9131C-8671-485B-809D-26411C901B3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77871" y="1472685"/>
            <a:ext cx="4525065" cy="3475284"/>
          </a:xfrm>
          <a:prstGeom prst="rect">
            <a:avLst/>
          </a:prstGeom>
        </p:spPr>
      </p:pic>
      <p:sp>
        <p:nvSpPr>
          <p:cNvPr id="4" name="灯片编号占位符 3">
            <a:extLst>
              <a:ext uri="{FF2B5EF4-FFF2-40B4-BE49-F238E27FC236}">
                <a16:creationId xmlns:a16="http://schemas.microsoft.com/office/drawing/2014/main" id="{477BE138-7446-4127-8D82-00C2F381F3C5}"/>
              </a:ext>
            </a:extLst>
          </p:cNvPr>
          <p:cNvSpPr>
            <a:spLocks noGrp="1"/>
          </p:cNvSpPr>
          <p:nvPr>
            <p:ph type="sldNum" sz="quarter" idx="12"/>
          </p:nvPr>
        </p:nvSpPr>
        <p:spPr/>
        <p:txBody>
          <a:bodyPr/>
          <a:lstStyle/>
          <a:p>
            <a:fld id="{48F63A3B-78C7-47BE-AE5E-E10140E04643}" type="slidenum">
              <a:rPr lang="en-US" smtClean="0"/>
              <a:pPr/>
              <a:t>37</a:t>
            </a:fld>
            <a:r>
              <a:rPr lang="en-US"/>
              <a:t>/50</a:t>
            </a:r>
            <a:endParaRPr lang="en-US" dirty="0"/>
          </a:p>
        </p:txBody>
      </p:sp>
    </p:spTree>
    <p:extLst>
      <p:ext uri="{BB962C8B-B14F-4D97-AF65-F5344CB8AC3E}">
        <p14:creationId xmlns:p14="http://schemas.microsoft.com/office/powerpoint/2010/main" val="13278791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8EC005-325C-44B9-BACB-246E788165A8}"/>
              </a:ext>
            </a:extLst>
          </p:cNvPr>
          <p:cNvSpPr>
            <a:spLocks noGrp="1"/>
          </p:cNvSpPr>
          <p:nvPr>
            <p:ph type="title"/>
          </p:nvPr>
        </p:nvSpPr>
        <p:spPr/>
        <p:txBody>
          <a:bodyPr/>
          <a:lstStyle/>
          <a:p>
            <a:r>
              <a:rPr lang="zh-CN" altLang="en-US" dirty="0"/>
              <a:t>实验结果</a:t>
            </a:r>
            <a:r>
              <a:rPr lang="en-US" altLang="zh-CN" dirty="0"/>
              <a:t>Ⅰ</a:t>
            </a:r>
            <a:endParaRPr lang="zh-CN" altLang="en-US" dirty="0"/>
          </a:p>
        </p:txBody>
      </p:sp>
      <p:pic>
        <p:nvPicPr>
          <p:cNvPr id="5" name="内容占位符 4">
            <a:extLst>
              <a:ext uri="{FF2B5EF4-FFF2-40B4-BE49-F238E27FC236}">
                <a16:creationId xmlns:a16="http://schemas.microsoft.com/office/drawing/2014/main" id="{09512D0F-4A1D-4786-9DA2-7AAED827FBD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28569" y="1198707"/>
            <a:ext cx="5327731" cy="3007209"/>
          </a:xfrm>
        </p:spPr>
      </p:pic>
      <p:sp>
        <p:nvSpPr>
          <p:cNvPr id="6" name="文本框 5">
            <a:extLst>
              <a:ext uri="{FF2B5EF4-FFF2-40B4-BE49-F238E27FC236}">
                <a16:creationId xmlns:a16="http://schemas.microsoft.com/office/drawing/2014/main" id="{B4062C52-7E10-461F-8BFD-20372F5D78F5}"/>
              </a:ext>
            </a:extLst>
          </p:cNvPr>
          <p:cNvSpPr txBox="1"/>
          <p:nvPr/>
        </p:nvSpPr>
        <p:spPr>
          <a:xfrm>
            <a:off x="3443793" y="5905429"/>
            <a:ext cx="5554158"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提出的方法在真实场景下具有较好的精确性。       </a:t>
            </a:r>
            <a:r>
              <a:rPr lang="zh-CN" altLang="en-US" b="1" dirty="0">
                <a:solidFill>
                  <a:srgbClr val="8D1111"/>
                </a:solidFill>
              </a:rPr>
              <a:t>🙂</a:t>
            </a:r>
            <a:endParaRPr lang="zh-CN" altLang="en-US" b="1" dirty="0">
              <a:solidFill>
                <a:schemeClr val="tx1"/>
              </a:solidFill>
            </a:endParaRPr>
          </a:p>
        </p:txBody>
      </p:sp>
      <p:sp>
        <p:nvSpPr>
          <p:cNvPr id="8" name="文本框 7">
            <a:extLst>
              <a:ext uri="{FF2B5EF4-FFF2-40B4-BE49-F238E27FC236}">
                <a16:creationId xmlns:a16="http://schemas.microsoft.com/office/drawing/2014/main" id="{F66DD6D3-59BA-4398-A8A3-0E92241DE5C6}"/>
              </a:ext>
            </a:extLst>
          </p:cNvPr>
          <p:cNvSpPr txBox="1"/>
          <p:nvPr/>
        </p:nvSpPr>
        <p:spPr>
          <a:xfrm>
            <a:off x="1467124" y="4303463"/>
            <a:ext cx="3650620" cy="369332"/>
          </a:xfrm>
          <a:prstGeom prst="rect">
            <a:avLst/>
          </a:prstGeom>
          <a:noFill/>
        </p:spPr>
        <p:txBody>
          <a:bodyPr wrap="square" rtlCol="0">
            <a:spAutoFit/>
          </a:bodyPr>
          <a:lstStyle/>
          <a:p>
            <a:r>
              <a:rPr lang="en-US" altLang="zh-CN" dirty="0"/>
              <a:t>(a) </a:t>
            </a:r>
            <a:r>
              <a:rPr lang="zh-CN" altLang="en-US" dirty="0"/>
              <a:t>不同算法</a:t>
            </a:r>
            <a:r>
              <a:rPr lang="en-US" altLang="zh-CN" dirty="0"/>
              <a:t>DOA</a:t>
            </a:r>
            <a:r>
              <a:rPr lang="zh-CN" altLang="en-US" dirty="0"/>
              <a:t>估计误差的分布。</a:t>
            </a:r>
          </a:p>
        </p:txBody>
      </p:sp>
      <p:sp>
        <p:nvSpPr>
          <p:cNvPr id="9" name="文本框 8">
            <a:extLst>
              <a:ext uri="{FF2B5EF4-FFF2-40B4-BE49-F238E27FC236}">
                <a16:creationId xmlns:a16="http://schemas.microsoft.com/office/drawing/2014/main" id="{37843767-8F63-4A48-9E99-01939DBD81EB}"/>
              </a:ext>
            </a:extLst>
          </p:cNvPr>
          <p:cNvSpPr txBox="1"/>
          <p:nvPr/>
        </p:nvSpPr>
        <p:spPr>
          <a:xfrm>
            <a:off x="1753943" y="4770342"/>
            <a:ext cx="3076982" cy="369332"/>
          </a:xfrm>
          <a:prstGeom prst="rect">
            <a:avLst/>
          </a:prstGeom>
          <a:noFill/>
        </p:spPr>
        <p:txBody>
          <a:bodyPr wrap="square" rtlCol="0">
            <a:spAutoFit/>
          </a:bodyPr>
          <a:lstStyle/>
          <a:p>
            <a:r>
              <a:rPr lang="zh-CN" altLang="en-US" dirty="0"/>
              <a:t>每对声源夹角进行</a:t>
            </a:r>
            <a:r>
              <a:rPr lang="en-US" altLang="zh-CN" dirty="0"/>
              <a:t>40</a:t>
            </a:r>
            <a:r>
              <a:rPr lang="zh-CN" altLang="en-US" dirty="0"/>
              <a:t>组实验。</a:t>
            </a:r>
          </a:p>
        </p:txBody>
      </p:sp>
      <p:pic>
        <p:nvPicPr>
          <p:cNvPr id="11" name="内容占位符 4">
            <a:extLst>
              <a:ext uri="{FF2B5EF4-FFF2-40B4-BE49-F238E27FC236}">
                <a16:creationId xmlns:a16="http://schemas.microsoft.com/office/drawing/2014/main" id="{B82C19DB-0C50-4A06-8576-F565DD4B309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51782" y="1198707"/>
            <a:ext cx="4529458" cy="3314131"/>
          </a:xfrm>
          <a:prstGeom prst="rect">
            <a:avLst/>
          </a:prstGeom>
        </p:spPr>
      </p:pic>
      <p:sp>
        <p:nvSpPr>
          <p:cNvPr id="12" name="文本框 11">
            <a:extLst>
              <a:ext uri="{FF2B5EF4-FFF2-40B4-BE49-F238E27FC236}">
                <a16:creationId xmlns:a16="http://schemas.microsoft.com/office/drawing/2014/main" id="{C86394B5-6E3D-4F88-A729-24D002A866D4}"/>
              </a:ext>
            </a:extLst>
          </p:cNvPr>
          <p:cNvSpPr txBox="1"/>
          <p:nvPr/>
        </p:nvSpPr>
        <p:spPr>
          <a:xfrm>
            <a:off x="7295661" y="4746949"/>
            <a:ext cx="3404578" cy="646331"/>
          </a:xfrm>
          <a:prstGeom prst="rect">
            <a:avLst/>
          </a:prstGeom>
          <a:noFill/>
        </p:spPr>
        <p:txBody>
          <a:bodyPr wrap="square" rtlCol="0">
            <a:spAutoFit/>
          </a:bodyPr>
          <a:lstStyle/>
          <a:p>
            <a:r>
              <a:rPr lang="zh-CN" altLang="en-US" dirty="0"/>
              <a:t>声矢量传感器距离地面约</a:t>
            </a:r>
            <a:r>
              <a:rPr lang="en-US" altLang="zh-CN" dirty="0"/>
              <a:t>1.35m</a:t>
            </a:r>
          </a:p>
          <a:p>
            <a:r>
              <a:rPr lang="zh-CN" altLang="en-US" dirty="0"/>
              <a:t>声源距离传感器径向距离约</a:t>
            </a:r>
            <a:r>
              <a:rPr lang="en-US" altLang="zh-CN" dirty="0"/>
              <a:t>1m</a:t>
            </a:r>
            <a:endParaRPr lang="zh-CN" altLang="en-US" dirty="0"/>
          </a:p>
        </p:txBody>
      </p:sp>
      <p:sp>
        <p:nvSpPr>
          <p:cNvPr id="3" name="灯片编号占位符 2">
            <a:extLst>
              <a:ext uri="{FF2B5EF4-FFF2-40B4-BE49-F238E27FC236}">
                <a16:creationId xmlns:a16="http://schemas.microsoft.com/office/drawing/2014/main" id="{19647800-FA71-4878-BC54-FBA2EE71AA0A}"/>
              </a:ext>
            </a:extLst>
          </p:cNvPr>
          <p:cNvSpPr>
            <a:spLocks noGrp="1"/>
          </p:cNvSpPr>
          <p:nvPr>
            <p:ph type="sldNum" sz="quarter" idx="12"/>
          </p:nvPr>
        </p:nvSpPr>
        <p:spPr/>
        <p:txBody>
          <a:bodyPr/>
          <a:lstStyle/>
          <a:p>
            <a:fld id="{48F63A3B-78C7-47BE-AE5E-E10140E04643}" type="slidenum">
              <a:rPr lang="en-US" smtClean="0"/>
              <a:pPr/>
              <a:t>38</a:t>
            </a:fld>
            <a:r>
              <a:rPr lang="en-US"/>
              <a:t>/50</a:t>
            </a:r>
            <a:endParaRPr lang="en-US" dirty="0"/>
          </a:p>
        </p:txBody>
      </p:sp>
    </p:spTree>
    <p:extLst>
      <p:ext uri="{BB962C8B-B14F-4D97-AF65-F5344CB8AC3E}">
        <p14:creationId xmlns:p14="http://schemas.microsoft.com/office/powerpoint/2010/main" val="415370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17B16425-CC8A-49C9-9FEC-32E4EB0950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3615832" y="-1284140"/>
            <a:ext cx="4960336" cy="9483574"/>
          </a:xfrm>
          <a:prstGeom prst="rect">
            <a:avLst/>
          </a:prstGeom>
        </p:spPr>
      </p:pic>
      <p:sp>
        <p:nvSpPr>
          <p:cNvPr id="2" name="标题 1">
            <a:extLst>
              <a:ext uri="{FF2B5EF4-FFF2-40B4-BE49-F238E27FC236}">
                <a16:creationId xmlns:a16="http://schemas.microsoft.com/office/drawing/2014/main" id="{0B4A1A26-B5E6-4163-B87F-8C778A59C3C0}"/>
              </a:ext>
            </a:extLst>
          </p:cNvPr>
          <p:cNvSpPr>
            <a:spLocks noGrp="1"/>
          </p:cNvSpPr>
          <p:nvPr>
            <p:ph type="title"/>
          </p:nvPr>
        </p:nvSpPr>
        <p:spPr/>
        <p:txBody>
          <a:bodyPr/>
          <a:lstStyle/>
          <a:p>
            <a:r>
              <a:rPr lang="zh-CN" altLang="en-US" dirty="0"/>
              <a:t>实验结果</a:t>
            </a:r>
            <a:r>
              <a:rPr lang="en-US" altLang="zh-CN" dirty="0"/>
              <a:t>Ⅱ</a:t>
            </a:r>
            <a:endParaRPr lang="zh-CN" altLang="en-US" dirty="0"/>
          </a:p>
        </p:txBody>
      </p:sp>
      <p:sp>
        <p:nvSpPr>
          <p:cNvPr id="6" name="文本框 5">
            <a:extLst>
              <a:ext uri="{FF2B5EF4-FFF2-40B4-BE49-F238E27FC236}">
                <a16:creationId xmlns:a16="http://schemas.microsoft.com/office/drawing/2014/main" id="{7C97E8E9-880B-4947-8A5F-D247C9892D79}"/>
              </a:ext>
            </a:extLst>
          </p:cNvPr>
          <p:cNvSpPr txBox="1"/>
          <p:nvPr/>
        </p:nvSpPr>
        <p:spPr>
          <a:xfrm>
            <a:off x="3443792" y="6165125"/>
            <a:ext cx="5554158"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提出的方法在真实场景下具有较好的精确性。       </a:t>
            </a:r>
            <a:r>
              <a:rPr lang="zh-CN" altLang="en-US" b="1" dirty="0">
                <a:solidFill>
                  <a:srgbClr val="8D1111"/>
                </a:solidFill>
              </a:rPr>
              <a:t>🙂</a:t>
            </a:r>
            <a:endParaRPr lang="zh-CN" altLang="en-US" b="1" dirty="0">
              <a:solidFill>
                <a:schemeClr val="tx1"/>
              </a:solidFill>
            </a:endParaRPr>
          </a:p>
        </p:txBody>
      </p:sp>
      <p:sp>
        <p:nvSpPr>
          <p:cNvPr id="3" name="灯片编号占位符 2">
            <a:extLst>
              <a:ext uri="{FF2B5EF4-FFF2-40B4-BE49-F238E27FC236}">
                <a16:creationId xmlns:a16="http://schemas.microsoft.com/office/drawing/2014/main" id="{81DB1B3A-7578-47C1-A302-0CAF1A71D93B}"/>
              </a:ext>
            </a:extLst>
          </p:cNvPr>
          <p:cNvSpPr>
            <a:spLocks noGrp="1"/>
          </p:cNvSpPr>
          <p:nvPr>
            <p:ph type="sldNum" sz="quarter" idx="12"/>
          </p:nvPr>
        </p:nvSpPr>
        <p:spPr/>
        <p:txBody>
          <a:bodyPr/>
          <a:lstStyle/>
          <a:p>
            <a:fld id="{48F63A3B-78C7-47BE-AE5E-E10140E04643}" type="slidenum">
              <a:rPr lang="en-US" smtClean="0"/>
              <a:pPr/>
              <a:t>39</a:t>
            </a:fld>
            <a:r>
              <a:rPr lang="en-US"/>
              <a:t>/50</a:t>
            </a:r>
            <a:endParaRPr lang="en-US" dirty="0"/>
          </a:p>
        </p:txBody>
      </p:sp>
    </p:spTree>
    <p:extLst>
      <p:ext uri="{BB962C8B-B14F-4D97-AF65-F5344CB8AC3E}">
        <p14:creationId xmlns:p14="http://schemas.microsoft.com/office/powerpoint/2010/main" val="750097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5768B6-118B-484A-BB81-BA74EB350B20}"/>
              </a:ext>
            </a:extLst>
          </p:cNvPr>
          <p:cNvSpPr>
            <a:spLocks noGrp="1"/>
          </p:cNvSpPr>
          <p:nvPr>
            <p:ph type="title"/>
          </p:nvPr>
        </p:nvSpPr>
        <p:spPr/>
        <p:txBody>
          <a:bodyPr/>
          <a:lstStyle/>
          <a:p>
            <a:r>
              <a:rPr lang="zh-CN" altLang="en-US" dirty="0"/>
              <a:t>波达方向估计的应用</a:t>
            </a:r>
          </a:p>
        </p:txBody>
      </p:sp>
      <p:pic>
        <p:nvPicPr>
          <p:cNvPr id="10" name="图片 9">
            <a:extLst>
              <a:ext uri="{FF2B5EF4-FFF2-40B4-BE49-F238E27FC236}">
                <a16:creationId xmlns:a16="http://schemas.microsoft.com/office/drawing/2014/main" id="{06048F24-9FB6-4638-8719-40CFED711E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4329" y="1778053"/>
            <a:ext cx="3012568" cy="1976766"/>
          </a:xfrm>
          <a:prstGeom prst="rect">
            <a:avLst/>
          </a:prstGeom>
        </p:spPr>
      </p:pic>
      <p:pic>
        <p:nvPicPr>
          <p:cNvPr id="12" name="图片 11">
            <a:extLst>
              <a:ext uri="{FF2B5EF4-FFF2-40B4-BE49-F238E27FC236}">
                <a16:creationId xmlns:a16="http://schemas.microsoft.com/office/drawing/2014/main" id="{3E0FBEFB-4B85-4369-8D05-1052D4005E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20993" y="3918385"/>
            <a:ext cx="3012568" cy="1982663"/>
          </a:xfrm>
          <a:prstGeom prst="rect">
            <a:avLst/>
          </a:prstGeom>
        </p:spPr>
      </p:pic>
      <p:pic>
        <p:nvPicPr>
          <p:cNvPr id="14" name="图片 13">
            <a:extLst>
              <a:ext uri="{FF2B5EF4-FFF2-40B4-BE49-F238E27FC236}">
                <a16:creationId xmlns:a16="http://schemas.microsoft.com/office/drawing/2014/main" id="{C108612E-49DB-436F-9271-FE7CA39AB6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8984" y="4061519"/>
            <a:ext cx="2932024" cy="1982663"/>
          </a:xfrm>
          <a:prstGeom prst="rect">
            <a:avLst/>
          </a:prstGeom>
        </p:spPr>
      </p:pic>
      <p:pic>
        <p:nvPicPr>
          <p:cNvPr id="16" name="图片 15">
            <a:extLst>
              <a:ext uri="{FF2B5EF4-FFF2-40B4-BE49-F238E27FC236}">
                <a16:creationId xmlns:a16="http://schemas.microsoft.com/office/drawing/2014/main" id="{ECB99369-2BB3-4FC9-8945-70E4B85787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7248" y="3003184"/>
            <a:ext cx="2935904" cy="1982664"/>
          </a:xfrm>
          <a:prstGeom prst="rect">
            <a:avLst/>
          </a:prstGeom>
        </p:spPr>
      </p:pic>
      <p:pic>
        <p:nvPicPr>
          <p:cNvPr id="19" name="图片 18">
            <a:extLst>
              <a:ext uri="{FF2B5EF4-FFF2-40B4-BE49-F238E27FC236}">
                <a16:creationId xmlns:a16="http://schemas.microsoft.com/office/drawing/2014/main" id="{DD551145-99B0-4B66-AA31-94E3EB0A2CC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5103" y="1778053"/>
            <a:ext cx="2935904" cy="1976766"/>
          </a:xfrm>
          <a:prstGeom prst="rect">
            <a:avLst/>
          </a:prstGeom>
        </p:spPr>
      </p:pic>
      <p:sp>
        <p:nvSpPr>
          <p:cNvPr id="4" name="灯片编号占位符 3">
            <a:extLst>
              <a:ext uri="{FF2B5EF4-FFF2-40B4-BE49-F238E27FC236}">
                <a16:creationId xmlns:a16="http://schemas.microsoft.com/office/drawing/2014/main" id="{AFF78F33-A8E1-49D8-A2CF-38971D0CCCEC}"/>
              </a:ext>
            </a:extLst>
          </p:cNvPr>
          <p:cNvSpPr>
            <a:spLocks noGrp="1"/>
          </p:cNvSpPr>
          <p:nvPr>
            <p:ph type="sldNum" sz="quarter" idx="12"/>
          </p:nvPr>
        </p:nvSpPr>
        <p:spPr/>
        <p:txBody>
          <a:bodyPr/>
          <a:lstStyle/>
          <a:p>
            <a:fld id="{48F63A3B-78C7-47BE-AE5E-E10140E04643}" type="slidenum">
              <a:rPr lang="en-US" smtClean="0"/>
              <a:pPr/>
              <a:t>4</a:t>
            </a:fld>
            <a:r>
              <a:rPr lang="en-US"/>
              <a:t>/50</a:t>
            </a:r>
            <a:endParaRPr lang="en-US" dirty="0"/>
          </a:p>
        </p:txBody>
      </p:sp>
      <p:sp>
        <p:nvSpPr>
          <p:cNvPr id="11" name="文本框 10">
            <a:extLst>
              <a:ext uri="{FF2B5EF4-FFF2-40B4-BE49-F238E27FC236}">
                <a16:creationId xmlns:a16="http://schemas.microsoft.com/office/drawing/2014/main" id="{C99648B6-DA55-B619-FF92-63CDA23FAD5B}"/>
              </a:ext>
            </a:extLst>
          </p:cNvPr>
          <p:cNvSpPr txBox="1"/>
          <p:nvPr/>
        </p:nvSpPr>
        <p:spPr>
          <a:xfrm>
            <a:off x="1035103" y="1070705"/>
            <a:ext cx="10121794"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t>声源的波达方向（</a:t>
            </a:r>
            <a:r>
              <a:rPr lang="en-US" altLang="zh-CN" b="1" dirty="0"/>
              <a:t> Direction of Arrival, DOA </a:t>
            </a:r>
            <a:r>
              <a:rPr lang="zh-CN" altLang="en-US" b="1" dirty="0"/>
              <a:t>）估计是指判断说话人相对于麦克风的空间方向信息。</a:t>
            </a:r>
            <a:endParaRPr lang="zh-CN" altLang="en-US" b="1" dirty="0">
              <a:solidFill>
                <a:schemeClr val="tx1"/>
              </a:solidFill>
            </a:endParaRPr>
          </a:p>
        </p:txBody>
      </p:sp>
    </p:spTree>
    <p:extLst>
      <p:ext uri="{BB962C8B-B14F-4D97-AF65-F5344CB8AC3E}">
        <p14:creationId xmlns:p14="http://schemas.microsoft.com/office/powerpoint/2010/main" val="19414807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350983" y="94167"/>
            <a:ext cx="8331200" cy="635505"/>
          </a:xfrm>
        </p:spPr>
        <p:txBody>
          <a:bodyPr/>
          <a:lstStyle/>
          <a:p>
            <a:r>
              <a:rPr lang="zh-CN" altLang="en-US" dirty="0"/>
              <a:t>大纲</a:t>
            </a:r>
          </a:p>
        </p:txBody>
      </p:sp>
      <p:sp>
        <p:nvSpPr>
          <p:cNvPr id="2" name="文本框 1">
            <a:extLst>
              <a:ext uri="{FF2B5EF4-FFF2-40B4-BE49-F238E27FC236}">
                <a16:creationId xmlns:a16="http://schemas.microsoft.com/office/drawing/2014/main" id="{1894827D-5D3A-4243-A4B1-AB65F66374C1}"/>
              </a:ext>
            </a:extLst>
          </p:cNvPr>
          <p:cNvSpPr txBox="1"/>
          <p:nvPr/>
        </p:nvSpPr>
        <p:spPr>
          <a:xfrm>
            <a:off x="1882775" y="1159822"/>
            <a:ext cx="7307407" cy="4832092"/>
          </a:xfrm>
          <a:prstGeom prst="rect">
            <a:avLst/>
          </a:prstGeom>
          <a:noFill/>
        </p:spPr>
        <p:txBody>
          <a:bodyPr wrap="square" rtlCol="0">
            <a:spAutoFit/>
          </a:bodyPr>
          <a:lstStyle/>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背景介绍</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rPr>
              <a:t>现有方法介绍及其分析</a:t>
            </a:r>
            <a:endParaRPr lang="en-US" altLang="zh-CN" sz="2800" b="1" dirty="0">
              <a:solidFill>
                <a:schemeClr val="bg1">
                  <a:lumMod val="85000"/>
                </a:schemeClr>
              </a:solidFill>
              <a:latin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基于帧最占优声源的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估计算法</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基于多源一致性的</a:t>
            </a:r>
            <a:r>
              <a:rPr lang="en-US" altLang="zh-CN" sz="2800" b="1" dirty="0">
                <a:solidFill>
                  <a:schemeClr val="bg1">
                    <a:lumMod val="85000"/>
                  </a:schemeClr>
                </a:solidFill>
                <a:ea typeface="+mj-ea"/>
              </a:rPr>
              <a:t>DOA</a:t>
            </a:r>
            <a:r>
              <a:rPr lang="zh-CN" altLang="en-US" sz="2800" b="1" dirty="0">
                <a:solidFill>
                  <a:schemeClr val="bg1">
                    <a:lumMod val="85000"/>
                  </a:schemeClr>
                </a:solidFill>
                <a:latin typeface="+mj-ea"/>
                <a:ea typeface="+mj-ea"/>
              </a:rPr>
              <a:t>估计算法</a:t>
            </a: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latin typeface="+mj-ea"/>
                <a:ea typeface="+mj-ea"/>
              </a:rPr>
              <a:t>基于邻近声源场景的</a:t>
            </a:r>
            <a:r>
              <a:rPr lang="en-US" altLang="zh-CN" sz="2800" b="1" dirty="0">
                <a:ea typeface="+mj-ea"/>
              </a:rPr>
              <a:t>DOA</a:t>
            </a:r>
            <a:r>
              <a:rPr lang="zh-CN" altLang="en-US" sz="2800" b="1" dirty="0">
                <a:latin typeface="+mj-ea"/>
                <a:ea typeface="+mj-ea"/>
              </a:rPr>
              <a:t>估计框架</a:t>
            </a:r>
            <a:endParaRPr lang="en-US" altLang="zh-CN" sz="2800" b="1" dirty="0">
              <a:latin typeface="+mj-ea"/>
              <a:ea typeface="+mj-ea"/>
            </a:endParaRPr>
          </a:p>
          <a:p>
            <a:pPr marL="914400" lvl="1" indent="-457200">
              <a:buClr>
                <a:srgbClr val="8D1111"/>
              </a:buClr>
              <a:buFont typeface="Wingdings" panose="05000000000000000000" pitchFamily="2" charset="2"/>
              <a:buChar char="Ø"/>
            </a:pPr>
            <a:endParaRPr lang="en-US" altLang="zh-CN" sz="2800" b="1" dirty="0">
              <a:solidFill>
                <a:schemeClr val="bg1">
                  <a:lumMod val="85000"/>
                </a:schemeClr>
              </a:solidFill>
              <a:latin typeface="+mj-ea"/>
              <a:ea typeface="+mj-ea"/>
            </a:endParaRPr>
          </a:p>
          <a:p>
            <a:pPr marL="914400" lvl="1" indent="-457200">
              <a:buClr>
                <a:srgbClr val="8D1111"/>
              </a:buClr>
              <a:buFont typeface="Wingdings" panose="05000000000000000000" pitchFamily="2" charset="2"/>
              <a:buChar char="Ø"/>
            </a:pPr>
            <a:r>
              <a:rPr lang="zh-CN" altLang="en-US" sz="2800" b="1" dirty="0">
                <a:solidFill>
                  <a:schemeClr val="bg1">
                    <a:lumMod val="85000"/>
                  </a:schemeClr>
                </a:solidFill>
                <a:latin typeface="+mj-ea"/>
                <a:ea typeface="+mj-ea"/>
              </a:rPr>
              <a:t>总结与致谢</a:t>
            </a:r>
            <a:endParaRPr lang="en-US" altLang="zh-CN" sz="2800" b="1" dirty="0">
              <a:solidFill>
                <a:schemeClr val="bg1">
                  <a:lumMod val="85000"/>
                </a:schemeClr>
              </a:solidFill>
              <a:latin typeface="+mj-ea"/>
              <a:ea typeface="+mj-ea"/>
            </a:endParaRPr>
          </a:p>
        </p:txBody>
      </p:sp>
      <p:sp>
        <p:nvSpPr>
          <p:cNvPr id="4" name="灯片编号占位符 3">
            <a:extLst>
              <a:ext uri="{FF2B5EF4-FFF2-40B4-BE49-F238E27FC236}">
                <a16:creationId xmlns:a16="http://schemas.microsoft.com/office/drawing/2014/main" id="{E2345410-6370-44DC-9D05-8773E9043BD5}"/>
              </a:ext>
            </a:extLst>
          </p:cNvPr>
          <p:cNvSpPr>
            <a:spLocks noGrp="1"/>
          </p:cNvSpPr>
          <p:nvPr>
            <p:ph type="sldNum" sz="quarter" idx="12"/>
          </p:nvPr>
        </p:nvSpPr>
        <p:spPr/>
        <p:txBody>
          <a:bodyPr/>
          <a:lstStyle/>
          <a:p>
            <a:fld id="{48F63A3B-78C7-47BE-AE5E-E10140E04643}" type="slidenum">
              <a:rPr lang="en-US" smtClean="0"/>
              <a:pPr/>
              <a:t>40</a:t>
            </a:fld>
            <a:r>
              <a:rPr lang="en-US"/>
              <a:t>/50</a:t>
            </a:r>
            <a:endParaRPr lang="en-US" dirty="0"/>
          </a:p>
        </p:txBody>
      </p:sp>
    </p:spTree>
    <p:extLst>
      <p:ext uri="{BB962C8B-B14F-4D97-AF65-F5344CB8AC3E}">
        <p14:creationId xmlns:p14="http://schemas.microsoft.com/office/powerpoint/2010/main" val="36531625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C7F748-00F3-43BE-A4F5-702CB92D42A1}"/>
              </a:ext>
            </a:extLst>
          </p:cNvPr>
          <p:cNvSpPr>
            <a:spLocks noGrp="1"/>
          </p:cNvSpPr>
          <p:nvPr>
            <p:ph type="title"/>
          </p:nvPr>
        </p:nvSpPr>
        <p:spPr/>
        <p:txBody>
          <a:bodyPr/>
          <a:lstStyle/>
          <a:p>
            <a:r>
              <a:rPr lang="zh-CN" altLang="en-US" dirty="0"/>
              <a:t>邻近声源场景</a:t>
            </a:r>
          </a:p>
        </p:txBody>
      </p:sp>
      <p:grpSp>
        <p:nvGrpSpPr>
          <p:cNvPr id="4" name="组合 3">
            <a:extLst>
              <a:ext uri="{FF2B5EF4-FFF2-40B4-BE49-F238E27FC236}">
                <a16:creationId xmlns:a16="http://schemas.microsoft.com/office/drawing/2014/main" id="{99C35697-BEB4-492C-837D-C179E3192891}"/>
              </a:ext>
            </a:extLst>
          </p:cNvPr>
          <p:cNvGrpSpPr/>
          <p:nvPr/>
        </p:nvGrpSpPr>
        <p:grpSpPr>
          <a:xfrm>
            <a:off x="4338664" y="1362047"/>
            <a:ext cx="3514671" cy="2425640"/>
            <a:chOff x="7721600" y="3626603"/>
            <a:chExt cx="3514671" cy="2425640"/>
          </a:xfrm>
        </p:grpSpPr>
        <p:sp>
          <p:nvSpPr>
            <p:cNvPr id="6" name="文本框 5">
              <a:extLst>
                <a:ext uri="{FF2B5EF4-FFF2-40B4-BE49-F238E27FC236}">
                  <a16:creationId xmlns:a16="http://schemas.microsoft.com/office/drawing/2014/main" id="{1F3AB4A6-9EEE-4A6E-9AB1-3CF395C690EB}"/>
                </a:ext>
              </a:extLst>
            </p:cNvPr>
            <p:cNvSpPr txBox="1"/>
            <p:nvPr/>
          </p:nvSpPr>
          <p:spPr>
            <a:xfrm>
              <a:off x="7721600" y="3626603"/>
              <a:ext cx="3514671" cy="2425640"/>
            </a:xfrm>
            <a:prstGeom prst="rect">
              <a:avLst/>
            </a:prstGeom>
            <a:noFill/>
            <a:ln w="38100">
              <a:solidFill>
                <a:schemeClr val="tx1"/>
              </a:solidFill>
            </a:ln>
          </p:spPr>
          <p:txBody>
            <a:bodyPr wrap="square" rtlCol="0">
              <a:spAutoFit/>
            </a:bodyPr>
            <a:lstStyle/>
            <a:p>
              <a:endParaRPr lang="zh-CN" altLang="en-US" dirty="0"/>
            </a:p>
          </p:txBody>
        </p:sp>
        <p:pic>
          <p:nvPicPr>
            <p:cNvPr id="7" name="图形 6" descr="无线话筒">
              <a:extLst>
                <a:ext uri="{FF2B5EF4-FFF2-40B4-BE49-F238E27FC236}">
                  <a16:creationId xmlns:a16="http://schemas.microsoft.com/office/drawing/2014/main" id="{4A000128-FF0E-4B39-BC5B-9FEA416D7BDE}"/>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291752" y="4652240"/>
              <a:ext cx="374366" cy="374366"/>
            </a:xfrm>
            <a:prstGeom prst="rect">
              <a:avLst/>
            </a:prstGeom>
          </p:spPr>
        </p:pic>
        <p:pic>
          <p:nvPicPr>
            <p:cNvPr id="8" name="图形 7" descr="音量">
              <a:extLst>
                <a:ext uri="{FF2B5EF4-FFF2-40B4-BE49-F238E27FC236}">
                  <a16:creationId xmlns:a16="http://schemas.microsoft.com/office/drawing/2014/main" id="{17569F63-AB3C-4C59-9CCF-5183B2C47643}"/>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588312">
              <a:off x="8533661" y="4277895"/>
              <a:ext cx="386554" cy="365407"/>
            </a:xfrm>
            <a:prstGeom prst="rect">
              <a:avLst/>
            </a:prstGeom>
          </p:spPr>
        </p:pic>
        <p:pic>
          <p:nvPicPr>
            <p:cNvPr id="9" name="图形 8" descr="音量">
              <a:extLst>
                <a:ext uri="{FF2B5EF4-FFF2-40B4-BE49-F238E27FC236}">
                  <a16:creationId xmlns:a16="http://schemas.microsoft.com/office/drawing/2014/main" id="{A7157FA7-1639-43A0-8238-40FE0A7A15FE}"/>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8620542">
              <a:off x="10035757" y="4285478"/>
              <a:ext cx="386554" cy="365407"/>
            </a:xfrm>
            <a:prstGeom prst="rect">
              <a:avLst/>
            </a:prstGeom>
          </p:spPr>
        </p:pic>
        <p:pic>
          <p:nvPicPr>
            <p:cNvPr id="10" name="图形 9" descr="音量">
              <a:extLst>
                <a:ext uri="{FF2B5EF4-FFF2-40B4-BE49-F238E27FC236}">
                  <a16:creationId xmlns:a16="http://schemas.microsoft.com/office/drawing/2014/main" id="{83883DC7-1D25-40D9-A40C-B3FFD38C849F}"/>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472483" y="4587249"/>
              <a:ext cx="386554" cy="365407"/>
            </a:xfrm>
            <a:prstGeom prst="rect">
              <a:avLst/>
            </a:prstGeom>
          </p:spPr>
        </p:pic>
        <p:sp>
          <p:nvSpPr>
            <p:cNvPr id="11" name="流程图: 接点 10">
              <a:extLst>
                <a:ext uri="{FF2B5EF4-FFF2-40B4-BE49-F238E27FC236}">
                  <a16:creationId xmlns:a16="http://schemas.microsoft.com/office/drawing/2014/main" id="{E26981D6-51C0-4D5F-8C36-5EA4F6BA3845}"/>
                </a:ext>
              </a:extLst>
            </p:cNvPr>
            <p:cNvSpPr/>
            <p:nvPr/>
          </p:nvSpPr>
          <p:spPr>
            <a:xfrm>
              <a:off x="8553969" y="3968541"/>
              <a:ext cx="1840971" cy="1742744"/>
            </a:xfrm>
            <a:prstGeom prst="flowChartConnector">
              <a:avLst/>
            </a:prstGeom>
            <a:noFill/>
            <a:ln>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a:extLst>
              <a:ext uri="{FF2B5EF4-FFF2-40B4-BE49-F238E27FC236}">
                <a16:creationId xmlns:a16="http://schemas.microsoft.com/office/drawing/2014/main" id="{389A3A05-1576-4079-B430-2CC1D95BCC68}"/>
              </a:ext>
            </a:extLst>
          </p:cNvPr>
          <p:cNvSpPr txBox="1"/>
          <p:nvPr/>
        </p:nvSpPr>
        <p:spPr>
          <a:xfrm>
            <a:off x="2929218" y="4587448"/>
            <a:ext cx="6324600" cy="923330"/>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基于方向的时频点选取算法在邻近声源场景下出现误判。</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多源</a:t>
            </a:r>
            <a:r>
              <a:rPr lang="en-US" altLang="zh-CN" dirty="0"/>
              <a:t>DOA</a:t>
            </a:r>
            <a:r>
              <a:rPr lang="zh-CN" altLang="en-US" dirty="0"/>
              <a:t>提取方案在邻近声源场景下性能下降。</a:t>
            </a:r>
          </a:p>
        </p:txBody>
      </p:sp>
      <p:sp>
        <p:nvSpPr>
          <p:cNvPr id="5" name="灯片编号占位符 4">
            <a:extLst>
              <a:ext uri="{FF2B5EF4-FFF2-40B4-BE49-F238E27FC236}">
                <a16:creationId xmlns:a16="http://schemas.microsoft.com/office/drawing/2014/main" id="{563D2184-051E-4BCF-8D88-55554851FB6D}"/>
              </a:ext>
            </a:extLst>
          </p:cNvPr>
          <p:cNvSpPr>
            <a:spLocks noGrp="1"/>
          </p:cNvSpPr>
          <p:nvPr>
            <p:ph type="sldNum" sz="quarter" idx="12"/>
          </p:nvPr>
        </p:nvSpPr>
        <p:spPr/>
        <p:txBody>
          <a:bodyPr/>
          <a:lstStyle/>
          <a:p>
            <a:fld id="{48F63A3B-78C7-47BE-AE5E-E10140E04643}" type="slidenum">
              <a:rPr lang="en-US" smtClean="0"/>
              <a:pPr/>
              <a:t>41</a:t>
            </a:fld>
            <a:r>
              <a:rPr lang="en-US"/>
              <a:t>/50</a:t>
            </a:r>
            <a:endParaRPr lang="en-US" dirty="0"/>
          </a:p>
        </p:txBody>
      </p:sp>
    </p:spTree>
    <p:extLst>
      <p:ext uri="{BB962C8B-B14F-4D97-AF65-F5344CB8AC3E}">
        <p14:creationId xmlns:p14="http://schemas.microsoft.com/office/powerpoint/2010/main" val="26617135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BB7503-A45B-449F-B3E1-08BB8776EA6D}"/>
              </a:ext>
            </a:extLst>
          </p:cNvPr>
          <p:cNvSpPr>
            <a:spLocks noGrp="1"/>
          </p:cNvSpPr>
          <p:nvPr>
            <p:ph type="title"/>
          </p:nvPr>
        </p:nvSpPr>
        <p:spPr>
          <a:xfrm>
            <a:off x="327805" y="103404"/>
            <a:ext cx="8670146" cy="628424"/>
          </a:xfrm>
        </p:spPr>
        <p:txBody>
          <a:bodyPr/>
          <a:lstStyle/>
          <a:p>
            <a:r>
              <a:rPr lang="zh-CN" altLang="en-US" dirty="0"/>
              <a:t>邻近声源场景下</a:t>
            </a:r>
            <a:r>
              <a:rPr lang="en-US" altLang="zh-CN" dirty="0"/>
              <a:t>DOA</a:t>
            </a:r>
            <a:r>
              <a:rPr lang="zh-CN" altLang="en-US" dirty="0"/>
              <a:t>提取分析</a:t>
            </a:r>
          </a:p>
        </p:txBody>
      </p:sp>
      <p:pic>
        <p:nvPicPr>
          <p:cNvPr id="10" name="内容占位符 9">
            <a:extLst>
              <a:ext uri="{FF2B5EF4-FFF2-40B4-BE49-F238E27FC236}">
                <a16:creationId xmlns:a16="http://schemas.microsoft.com/office/drawing/2014/main" id="{5F3D1A4C-0635-4CF8-9764-ADDFA5241D5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39746" y="1018068"/>
            <a:ext cx="3330451" cy="2050823"/>
          </a:xfrm>
        </p:spPr>
      </p:pic>
      <p:pic>
        <p:nvPicPr>
          <p:cNvPr id="12" name="图片 11">
            <a:extLst>
              <a:ext uri="{FF2B5EF4-FFF2-40B4-BE49-F238E27FC236}">
                <a16:creationId xmlns:a16="http://schemas.microsoft.com/office/drawing/2014/main" id="{6B48F3EB-B821-44FE-B2E1-5C87AA5218E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70197" y="1018068"/>
            <a:ext cx="3377453" cy="2039745"/>
          </a:xfrm>
          <a:prstGeom prst="rect">
            <a:avLst/>
          </a:prstGeom>
        </p:spPr>
      </p:pic>
      <p:pic>
        <p:nvPicPr>
          <p:cNvPr id="14" name="图片 13">
            <a:extLst>
              <a:ext uri="{FF2B5EF4-FFF2-40B4-BE49-F238E27FC236}">
                <a16:creationId xmlns:a16="http://schemas.microsoft.com/office/drawing/2014/main" id="{F9A7A6E5-BB4B-4531-82F8-A83F7C013C1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7178" y="3608832"/>
            <a:ext cx="3207350" cy="2039745"/>
          </a:xfrm>
          <a:prstGeom prst="rect">
            <a:avLst/>
          </a:prstGeom>
        </p:spPr>
      </p:pic>
      <p:pic>
        <p:nvPicPr>
          <p:cNvPr id="16" name="图片 15">
            <a:extLst>
              <a:ext uri="{FF2B5EF4-FFF2-40B4-BE49-F238E27FC236}">
                <a16:creationId xmlns:a16="http://schemas.microsoft.com/office/drawing/2014/main" id="{A034BE6A-DBC2-4046-A9B9-5A0D8B1A521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97393" y="3608831"/>
            <a:ext cx="3250257" cy="2039745"/>
          </a:xfrm>
          <a:prstGeom prst="rect">
            <a:avLst/>
          </a:prstGeom>
        </p:spPr>
      </p:pic>
      <p:sp>
        <p:nvSpPr>
          <p:cNvPr id="3" name="文本框 2">
            <a:extLst>
              <a:ext uri="{FF2B5EF4-FFF2-40B4-BE49-F238E27FC236}">
                <a16:creationId xmlns:a16="http://schemas.microsoft.com/office/drawing/2014/main" id="{723BAA3D-54D6-4A51-ABC3-661EF95BB14F}"/>
              </a:ext>
            </a:extLst>
          </p:cNvPr>
          <p:cNvSpPr txBox="1"/>
          <p:nvPr/>
        </p:nvSpPr>
        <p:spPr>
          <a:xfrm>
            <a:off x="2570853" y="3073870"/>
            <a:ext cx="485775" cy="369332"/>
          </a:xfrm>
          <a:prstGeom prst="rect">
            <a:avLst/>
          </a:prstGeom>
          <a:noFill/>
        </p:spPr>
        <p:txBody>
          <a:bodyPr wrap="square" rtlCol="0">
            <a:spAutoFit/>
          </a:bodyPr>
          <a:lstStyle/>
          <a:p>
            <a:r>
              <a:rPr lang="en-US" altLang="zh-CN" dirty="0"/>
              <a:t>(a)</a:t>
            </a:r>
            <a:endParaRPr lang="zh-CN" altLang="en-US" dirty="0"/>
          </a:p>
        </p:txBody>
      </p:sp>
      <p:sp>
        <p:nvSpPr>
          <p:cNvPr id="11" name="文本框 10">
            <a:extLst>
              <a:ext uri="{FF2B5EF4-FFF2-40B4-BE49-F238E27FC236}">
                <a16:creationId xmlns:a16="http://schemas.microsoft.com/office/drawing/2014/main" id="{9BD65963-19BC-4888-98F5-AE041E77CB66}"/>
              </a:ext>
            </a:extLst>
          </p:cNvPr>
          <p:cNvSpPr txBox="1"/>
          <p:nvPr/>
        </p:nvSpPr>
        <p:spPr>
          <a:xfrm>
            <a:off x="2604971" y="5648576"/>
            <a:ext cx="485775" cy="369332"/>
          </a:xfrm>
          <a:prstGeom prst="rect">
            <a:avLst/>
          </a:prstGeom>
          <a:noFill/>
        </p:spPr>
        <p:txBody>
          <a:bodyPr wrap="square" rtlCol="0">
            <a:spAutoFit/>
          </a:bodyPr>
          <a:lstStyle/>
          <a:p>
            <a:r>
              <a:rPr lang="en-US" altLang="zh-CN" dirty="0"/>
              <a:t>(c)</a:t>
            </a:r>
            <a:endParaRPr lang="zh-CN" altLang="en-US" dirty="0"/>
          </a:p>
        </p:txBody>
      </p:sp>
      <p:sp>
        <p:nvSpPr>
          <p:cNvPr id="13" name="文本框 12">
            <a:extLst>
              <a:ext uri="{FF2B5EF4-FFF2-40B4-BE49-F238E27FC236}">
                <a16:creationId xmlns:a16="http://schemas.microsoft.com/office/drawing/2014/main" id="{761B64CC-078B-4194-9D50-14FF656DFA78}"/>
              </a:ext>
            </a:extLst>
          </p:cNvPr>
          <p:cNvSpPr txBox="1"/>
          <p:nvPr/>
        </p:nvSpPr>
        <p:spPr>
          <a:xfrm>
            <a:off x="5788625" y="3073870"/>
            <a:ext cx="485775" cy="369332"/>
          </a:xfrm>
          <a:prstGeom prst="rect">
            <a:avLst/>
          </a:prstGeom>
          <a:noFill/>
        </p:spPr>
        <p:txBody>
          <a:bodyPr wrap="square" rtlCol="0">
            <a:spAutoFit/>
          </a:bodyPr>
          <a:lstStyle/>
          <a:p>
            <a:r>
              <a:rPr lang="en-US" altLang="zh-CN" dirty="0"/>
              <a:t>(b)</a:t>
            </a:r>
            <a:endParaRPr lang="zh-CN" altLang="en-US" dirty="0"/>
          </a:p>
        </p:txBody>
      </p:sp>
      <p:sp>
        <p:nvSpPr>
          <p:cNvPr id="15" name="文本框 14">
            <a:extLst>
              <a:ext uri="{FF2B5EF4-FFF2-40B4-BE49-F238E27FC236}">
                <a16:creationId xmlns:a16="http://schemas.microsoft.com/office/drawing/2014/main" id="{E11D8417-F951-4F9E-8A46-45C00AD4146E}"/>
              </a:ext>
            </a:extLst>
          </p:cNvPr>
          <p:cNvSpPr txBox="1"/>
          <p:nvPr/>
        </p:nvSpPr>
        <p:spPr>
          <a:xfrm>
            <a:off x="5788625" y="5648576"/>
            <a:ext cx="485775" cy="369332"/>
          </a:xfrm>
          <a:prstGeom prst="rect">
            <a:avLst/>
          </a:prstGeom>
          <a:noFill/>
        </p:spPr>
        <p:txBody>
          <a:bodyPr wrap="square" rtlCol="0">
            <a:spAutoFit/>
          </a:bodyPr>
          <a:lstStyle/>
          <a:p>
            <a:r>
              <a:rPr lang="en-US" altLang="zh-CN" dirty="0"/>
              <a:t>(d)</a:t>
            </a:r>
            <a:endParaRPr lang="zh-CN" altLang="en-US" dirty="0"/>
          </a:p>
        </p:txBody>
      </p:sp>
      <p:pic>
        <p:nvPicPr>
          <p:cNvPr id="17" name="图片 16">
            <a:extLst>
              <a:ext uri="{FF2B5EF4-FFF2-40B4-BE49-F238E27FC236}">
                <a16:creationId xmlns:a16="http://schemas.microsoft.com/office/drawing/2014/main" id="{4350EE70-498E-493D-BA47-B6056208718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215487" y="1007524"/>
            <a:ext cx="3166013" cy="2061367"/>
          </a:xfrm>
          <a:prstGeom prst="rect">
            <a:avLst/>
          </a:prstGeom>
        </p:spPr>
      </p:pic>
      <p:sp>
        <p:nvSpPr>
          <p:cNvPr id="19" name="文本框 18">
            <a:extLst>
              <a:ext uri="{FF2B5EF4-FFF2-40B4-BE49-F238E27FC236}">
                <a16:creationId xmlns:a16="http://schemas.microsoft.com/office/drawing/2014/main" id="{ADE79C15-DAFE-4288-A592-4F3EF0715338}"/>
              </a:ext>
            </a:extLst>
          </p:cNvPr>
          <p:cNvSpPr txBox="1"/>
          <p:nvPr/>
        </p:nvSpPr>
        <p:spPr>
          <a:xfrm>
            <a:off x="9621147" y="3057813"/>
            <a:ext cx="485775" cy="369332"/>
          </a:xfrm>
          <a:prstGeom prst="rect">
            <a:avLst/>
          </a:prstGeom>
          <a:noFill/>
        </p:spPr>
        <p:txBody>
          <a:bodyPr wrap="square" rtlCol="0">
            <a:spAutoFit/>
          </a:bodyPr>
          <a:lstStyle/>
          <a:p>
            <a:r>
              <a:rPr lang="en-US" altLang="zh-CN" dirty="0"/>
              <a:t>(e)</a:t>
            </a:r>
            <a:endParaRPr lang="zh-CN" altLang="en-US" dirty="0"/>
          </a:p>
        </p:txBody>
      </p:sp>
      <p:sp>
        <p:nvSpPr>
          <p:cNvPr id="22" name="文本框 21">
            <a:extLst>
              <a:ext uri="{FF2B5EF4-FFF2-40B4-BE49-F238E27FC236}">
                <a16:creationId xmlns:a16="http://schemas.microsoft.com/office/drawing/2014/main" id="{69B9F767-5772-4567-B9E5-EFC32C68398C}"/>
              </a:ext>
            </a:extLst>
          </p:cNvPr>
          <p:cNvSpPr txBox="1"/>
          <p:nvPr/>
        </p:nvSpPr>
        <p:spPr>
          <a:xfrm>
            <a:off x="3591350" y="6098404"/>
            <a:ext cx="5199800"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邻近声源场景下，</a:t>
            </a:r>
            <a:r>
              <a:rPr lang="en-US" altLang="zh-CN" b="1" dirty="0">
                <a:solidFill>
                  <a:schemeClr val="tx1"/>
                </a:solidFill>
              </a:rPr>
              <a:t>DOA</a:t>
            </a:r>
            <a:r>
              <a:rPr lang="zh-CN" altLang="en-US" b="1" dirty="0">
                <a:solidFill>
                  <a:schemeClr val="tx1"/>
                </a:solidFill>
              </a:rPr>
              <a:t>提取方案性能下降。</a:t>
            </a:r>
            <a:r>
              <a:rPr lang="zh-CN" altLang="en-US" b="1" dirty="0">
                <a:solidFill>
                  <a:srgbClr val="8D1111"/>
                </a:solidFill>
              </a:rPr>
              <a:t>  ☹ </a:t>
            </a:r>
            <a:r>
              <a:rPr lang="zh-CN" altLang="en-US" b="1" dirty="0">
                <a:solidFill>
                  <a:schemeClr val="tx1"/>
                </a:solidFill>
              </a:rPr>
              <a:t>    </a:t>
            </a:r>
          </a:p>
        </p:txBody>
      </p:sp>
      <p:sp>
        <p:nvSpPr>
          <p:cNvPr id="5" name="文本框 4">
            <a:extLst>
              <a:ext uri="{FF2B5EF4-FFF2-40B4-BE49-F238E27FC236}">
                <a16:creationId xmlns:a16="http://schemas.microsoft.com/office/drawing/2014/main" id="{992847C4-E0CF-447C-8300-199CE987B7B0}"/>
              </a:ext>
            </a:extLst>
          </p:cNvPr>
          <p:cNvSpPr txBox="1"/>
          <p:nvPr/>
        </p:nvSpPr>
        <p:spPr>
          <a:xfrm>
            <a:off x="8376740" y="3789110"/>
            <a:ext cx="3166012" cy="1477328"/>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基于直方图的</a:t>
            </a:r>
            <a:r>
              <a:rPr lang="en-US" altLang="zh-CN" dirty="0"/>
              <a:t>DOA</a:t>
            </a:r>
            <a:r>
              <a:rPr lang="zh-CN" altLang="en-US" dirty="0"/>
              <a:t>提取出现邻近峰值合并。</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基于聚类的</a:t>
            </a:r>
            <a:r>
              <a:rPr lang="en-US" altLang="zh-CN" dirty="0"/>
              <a:t>DOA</a:t>
            </a:r>
            <a:r>
              <a:rPr lang="zh-CN" altLang="en-US" dirty="0"/>
              <a:t>提取出现强度向量的错误分类。</a:t>
            </a:r>
          </a:p>
        </p:txBody>
      </p:sp>
      <p:sp>
        <p:nvSpPr>
          <p:cNvPr id="4" name="灯片编号占位符 3">
            <a:extLst>
              <a:ext uri="{FF2B5EF4-FFF2-40B4-BE49-F238E27FC236}">
                <a16:creationId xmlns:a16="http://schemas.microsoft.com/office/drawing/2014/main" id="{45B6656C-74DB-45FD-8BC5-BBA41B1E6DCA}"/>
              </a:ext>
            </a:extLst>
          </p:cNvPr>
          <p:cNvSpPr>
            <a:spLocks noGrp="1"/>
          </p:cNvSpPr>
          <p:nvPr>
            <p:ph type="sldNum" sz="quarter" idx="12"/>
          </p:nvPr>
        </p:nvSpPr>
        <p:spPr/>
        <p:txBody>
          <a:bodyPr/>
          <a:lstStyle/>
          <a:p>
            <a:fld id="{48F63A3B-78C7-47BE-AE5E-E10140E04643}" type="slidenum">
              <a:rPr lang="en-US" smtClean="0"/>
              <a:pPr/>
              <a:t>42</a:t>
            </a:fld>
            <a:r>
              <a:rPr lang="en-US"/>
              <a:t>/50</a:t>
            </a:r>
            <a:endParaRPr lang="en-US" dirty="0"/>
          </a:p>
        </p:txBody>
      </p:sp>
    </p:spTree>
    <p:extLst>
      <p:ext uri="{BB962C8B-B14F-4D97-AF65-F5344CB8AC3E}">
        <p14:creationId xmlns:p14="http://schemas.microsoft.com/office/powerpoint/2010/main" val="18823324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6F102A-98D1-4561-AA78-0D719FEF2116}"/>
              </a:ext>
            </a:extLst>
          </p:cNvPr>
          <p:cNvSpPr>
            <a:spLocks noGrp="1"/>
          </p:cNvSpPr>
          <p:nvPr>
            <p:ph type="title"/>
          </p:nvPr>
        </p:nvSpPr>
        <p:spPr/>
        <p:txBody>
          <a:bodyPr/>
          <a:lstStyle/>
          <a:p>
            <a:r>
              <a:rPr lang="zh-CN" altLang="en-US" dirty="0"/>
              <a:t>兼顾邻近声源场景的</a:t>
            </a:r>
            <a:r>
              <a:rPr lang="en-US" altLang="zh-CN" dirty="0"/>
              <a:t>DOA</a:t>
            </a:r>
            <a:r>
              <a:rPr lang="zh-CN" altLang="en-US" dirty="0"/>
              <a:t>估计</a:t>
            </a:r>
          </a:p>
        </p:txBody>
      </p:sp>
      <p:pic>
        <p:nvPicPr>
          <p:cNvPr id="6" name="图片 5">
            <a:extLst>
              <a:ext uri="{FF2B5EF4-FFF2-40B4-BE49-F238E27FC236}">
                <a16:creationId xmlns:a16="http://schemas.microsoft.com/office/drawing/2014/main" id="{5A809077-C83B-4BE4-9F26-FE943E316A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22096" y="1703048"/>
            <a:ext cx="6618209" cy="3566203"/>
          </a:xfrm>
          <a:prstGeom prst="rect">
            <a:avLst/>
          </a:prstGeom>
        </p:spPr>
      </p:pic>
      <p:graphicFrame>
        <p:nvGraphicFramePr>
          <p:cNvPr id="4" name="对象 3">
            <a:extLst>
              <a:ext uri="{FF2B5EF4-FFF2-40B4-BE49-F238E27FC236}">
                <a16:creationId xmlns:a16="http://schemas.microsoft.com/office/drawing/2014/main" id="{7F9AFEC1-FC5E-4E88-A421-294A74F1BC72}"/>
              </a:ext>
            </a:extLst>
          </p:cNvPr>
          <p:cNvGraphicFramePr>
            <a:graphicFrameLocks noChangeAspect="1"/>
          </p:cNvGraphicFramePr>
          <p:nvPr>
            <p:extLst>
              <p:ext uri="{D42A27DB-BD31-4B8C-83A1-F6EECF244321}">
                <p14:modId xmlns:p14="http://schemas.microsoft.com/office/powerpoint/2010/main" val="702989504"/>
              </p:ext>
            </p:extLst>
          </p:nvPr>
        </p:nvGraphicFramePr>
        <p:xfrm>
          <a:off x="6527800" y="3359150"/>
          <a:ext cx="152400" cy="254000"/>
        </p:xfrm>
        <a:graphic>
          <a:graphicData uri="http://schemas.openxmlformats.org/presentationml/2006/ole">
            <mc:AlternateContent xmlns:mc="http://schemas.openxmlformats.org/markup-compatibility/2006">
              <mc:Choice xmlns:v="urn:schemas-microsoft-com:vml" Requires="v">
                <p:oleObj spid="_x0000_s40262" name="Equation" r:id="rId4" imgW="152280" imgH="253800" progId="Equation.DSMT4">
                  <p:embed/>
                </p:oleObj>
              </mc:Choice>
              <mc:Fallback>
                <p:oleObj name="Equation" r:id="rId4" imgW="152280" imgH="253800" progId="Equation.DSMT4">
                  <p:embed/>
                  <p:pic>
                    <p:nvPicPr>
                      <p:cNvPr id="0" name=""/>
                      <p:cNvPicPr/>
                      <p:nvPr/>
                    </p:nvPicPr>
                    <p:blipFill>
                      <a:blip r:embed="rId5"/>
                      <a:stretch>
                        <a:fillRect/>
                      </a:stretch>
                    </p:blipFill>
                    <p:spPr>
                      <a:xfrm>
                        <a:off x="6527800" y="3359150"/>
                        <a:ext cx="152400" cy="254000"/>
                      </a:xfrm>
                      <a:prstGeom prst="rect">
                        <a:avLst/>
                      </a:prstGeom>
                    </p:spPr>
                  </p:pic>
                </p:oleObj>
              </mc:Fallback>
            </mc:AlternateContent>
          </a:graphicData>
        </a:graphic>
      </p:graphicFrame>
      <p:sp>
        <p:nvSpPr>
          <p:cNvPr id="8" name="文本框 7">
            <a:extLst>
              <a:ext uri="{FF2B5EF4-FFF2-40B4-BE49-F238E27FC236}">
                <a16:creationId xmlns:a16="http://schemas.microsoft.com/office/drawing/2014/main" id="{FBB31F33-361F-429E-BEF3-57D335738A61}"/>
              </a:ext>
            </a:extLst>
          </p:cNvPr>
          <p:cNvSpPr txBox="1"/>
          <p:nvPr/>
        </p:nvSpPr>
        <p:spPr>
          <a:xfrm>
            <a:off x="250070" y="2066488"/>
            <a:ext cx="4772026" cy="2585323"/>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dirty="0"/>
              <a:t>确定时频窗内局部最占优声源的方向。</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其他基于时频掩码或者时频点挑选的方法。</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拓展多源</a:t>
            </a:r>
            <a:r>
              <a:rPr lang="en-US" altLang="zh-CN" dirty="0"/>
              <a:t>DOA</a:t>
            </a:r>
            <a:r>
              <a:rPr lang="zh-CN" altLang="en-US" dirty="0"/>
              <a:t>估计。</a:t>
            </a:r>
          </a:p>
        </p:txBody>
      </p:sp>
      <p:sp>
        <p:nvSpPr>
          <p:cNvPr id="3" name="灯片编号占位符 2">
            <a:extLst>
              <a:ext uri="{FF2B5EF4-FFF2-40B4-BE49-F238E27FC236}">
                <a16:creationId xmlns:a16="http://schemas.microsoft.com/office/drawing/2014/main" id="{3FF00F98-C0B6-44C5-8AEB-CFE504D21F36}"/>
              </a:ext>
            </a:extLst>
          </p:cNvPr>
          <p:cNvSpPr>
            <a:spLocks noGrp="1"/>
          </p:cNvSpPr>
          <p:nvPr>
            <p:ph type="sldNum" sz="quarter" idx="12"/>
          </p:nvPr>
        </p:nvSpPr>
        <p:spPr/>
        <p:txBody>
          <a:bodyPr/>
          <a:lstStyle/>
          <a:p>
            <a:fld id="{48F63A3B-78C7-47BE-AE5E-E10140E04643}" type="slidenum">
              <a:rPr lang="en-US" smtClean="0"/>
              <a:pPr/>
              <a:t>43</a:t>
            </a:fld>
            <a:r>
              <a:rPr lang="en-US"/>
              <a:t>/50</a:t>
            </a:r>
            <a:endParaRPr lang="en-US" dirty="0"/>
          </a:p>
        </p:txBody>
      </p:sp>
    </p:spTree>
    <p:extLst>
      <p:ext uri="{BB962C8B-B14F-4D97-AF65-F5344CB8AC3E}">
        <p14:creationId xmlns:p14="http://schemas.microsoft.com/office/powerpoint/2010/main" val="29183888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9782C8-AFA1-435E-A251-DDDCF710F362}"/>
              </a:ext>
            </a:extLst>
          </p:cNvPr>
          <p:cNvSpPr>
            <a:spLocks noGrp="1"/>
          </p:cNvSpPr>
          <p:nvPr>
            <p:ph type="title"/>
          </p:nvPr>
        </p:nvSpPr>
        <p:spPr/>
        <p:txBody>
          <a:bodyPr/>
          <a:lstStyle/>
          <a:p>
            <a:r>
              <a:rPr lang="zh-CN" altLang="en-US" dirty="0"/>
              <a:t>基于直方图的算法实现</a:t>
            </a:r>
          </a:p>
        </p:txBody>
      </p:sp>
      <p:pic>
        <p:nvPicPr>
          <p:cNvPr id="20" name="图片 19">
            <a:extLst>
              <a:ext uri="{FF2B5EF4-FFF2-40B4-BE49-F238E27FC236}">
                <a16:creationId xmlns:a16="http://schemas.microsoft.com/office/drawing/2014/main" id="{613190FE-ECC0-4322-B432-D2B95B9B8E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6788" y="917996"/>
            <a:ext cx="10878424" cy="2106217"/>
          </a:xfrm>
          <a:prstGeom prst="rect">
            <a:avLst/>
          </a:prstGeom>
        </p:spPr>
      </p:pic>
      <p:sp>
        <p:nvSpPr>
          <p:cNvPr id="22" name="文本框 21">
            <a:extLst>
              <a:ext uri="{FF2B5EF4-FFF2-40B4-BE49-F238E27FC236}">
                <a16:creationId xmlns:a16="http://schemas.microsoft.com/office/drawing/2014/main" id="{CBDF893D-7026-4A0A-8263-25FC5999EE1A}"/>
              </a:ext>
            </a:extLst>
          </p:cNvPr>
          <p:cNvSpPr txBox="1"/>
          <p:nvPr/>
        </p:nvSpPr>
        <p:spPr>
          <a:xfrm>
            <a:off x="3589218" y="5989727"/>
            <a:ext cx="5013563"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altLang="zh-CN" b="1" dirty="0"/>
              <a:t>DOA</a:t>
            </a:r>
            <a:r>
              <a:rPr lang="zh-CN" altLang="en-US" b="1" dirty="0"/>
              <a:t>提取通过移除最大峰值的贡献来迭代进行</a:t>
            </a:r>
            <a:r>
              <a:rPr lang="zh-CN" altLang="en-US" b="1" dirty="0">
                <a:solidFill>
                  <a:schemeClr val="tx1"/>
                </a:solidFill>
              </a:rPr>
              <a:t>。</a:t>
            </a:r>
            <a:r>
              <a:rPr lang="zh-CN" altLang="en-US" b="1" dirty="0">
                <a:solidFill>
                  <a:srgbClr val="8D1111"/>
                </a:solidFill>
              </a:rPr>
              <a:t>  </a:t>
            </a:r>
            <a:r>
              <a:rPr lang="zh-CN" altLang="en-US" b="1" dirty="0">
                <a:solidFill>
                  <a:schemeClr val="tx1"/>
                </a:solidFill>
              </a:rPr>
              <a:t>    </a:t>
            </a:r>
          </a:p>
        </p:txBody>
      </p:sp>
      <p:grpSp>
        <p:nvGrpSpPr>
          <p:cNvPr id="26" name="组合 25">
            <a:extLst>
              <a:ext uri="{FF2B5EF4-FFF2-40B4-BE49-F238E27FC236}">
                <a16:creationId xmlns:a16="http://schemas.microsoft.com/office/drawing/2014/main" id="{ED1F0BE3-EBBF-4464-BC52-14C8EACEE0CC}"/>
              </a:ext>
            </a:extLst>
          </p:cNvPr>
          <p:cNvGrpSpPr/>
          <p:nvPr/>
        </p:nvGrpSpPr>
        <p:grpSpPr>
          <a:xfrm>
            <a:off x="954298" y="3640233"/>
            <a:ext cx="4669064" cy="2090305"/>
            <a:chOff x="776724" y="3226667"/>
            <a:chExt cx="4669064" cy="2090305"/>
          </a:xfrm>
        </p:grpSpPr>
        <p:grpSp>
          <p:nvGrpSpPr>
            <p:cNvPr id="23" name="组合 22">
              <a:extLst>
                <a:ext uri="{FF2B5EF4-FFF2-40B4-BE49-F238E27FC236}">
                  <a16:creationId xmlns:a16="http://schemas.microsoft.com/office/drawing/2014/main" id="{B7F8127C-C3EA-4562-B1C7-61BAA39E4628}"/>
                </a:ext>
              </a:extLst>
            </p:cNvPr>
            <p:cNvGrpSpPr/>
            <p:nvPr/>
          </p:nvGrpSpPr>
          <p:grpSpPr>
            <a:xfrm>
              <a:off x="868218" y="3377562"/>
              <a:ext cx="4577570" cy="1782658"/>
              <a:chOff x="868218" y="3377562"/>
              <a:chExt cx="4577570" cy="1782658"/>
            </a:xfrm>
          </p:grpSpPr>
          <p:sp>
            <p:nvSpPr>
              <p:cNvPr id="4" name="文本框 3">
                <a:extLst>
                  <a:ext uri="{FF2B5EF4-FFF2-40B4-BE49-F238E27FC236}">
                    <a16:creationId xmlns:a16="http://schemas.microsoft.com/office/drawing/2014/main" id="{EB16BE0D-6673-4204-9F9D-EC1E96CD7E58}"/>
                  </a:ext>
                </a:extLst>
              </p:cNvPr>
              <p:cNvSpPr txBox="1"/>
              <p:nvPr/>
            </p:nvSpPr>
            <p:spPr>
              <a:xfrm>
                <a:off x="868218" y="3377562"/>
                <a:ext cx="2596370" cy="369332"/>
              </a:xfrm>
              <a:prstGeom prst="rect">
                <a:avLst/>
              </a:prstGeom>
              <a:noFill/>
            </p:spPr>
            <p:txBody>
              <a:bodyPr wrap="square" rtlCol="0">
                <a:spAutoFit/>
              </a:bodyPr>
              <a:lstStyle/>
              <a:p>
                <a:r>
                  <a:rPr lang="zh-CN" altLang="en-US" dirty="0"/>
                  <a:t>局部最占优声源的方向：</a:t>
                </a:r>
              </a:p>
            </p:txBody>
          </p:sp>
          <p:graphicFrame>
            <p:nvGraphicFramePr>
              <p:cNvPr id="5" name="对象 4">
                <a:extLst>
                  <a:ext uri="{FF2B5EF4-FFF2-40B4-BE49-F238E27FC236}">
                    <a16:creationId xmlns:a16="http://schemas.microsoft.com/office/drawing/2014/main" id="{1D961A7A-95A6-4F27-BFF5-09A352C7E017}"/>
                  </a:ext>
                </a:extLst>
              </p:cNvPr>
              <p:cNvGraphicFramePr>
                <a:graphicFrameLocks noChangeAspect="1"/>
              </p:cNvGraphicFramePr>
              <p:nvPr>
                <p:extLst>
                  <p:ext uri="{D42A27DB-BD31-4B8C-83A1-F6EECF244321}">
                    <p14:modId xmlns:p14="http://schemas.microsoft.com/office/powerpoint/2010/main" val="4232829911"/>
                  </p:ext>
                </p:extLst>
              </p:nvPr>
            </p:nvGraphicFramePr>
            <p:xfrm>
              <a:off x="1823113" y="3890549"/>
              <a:ext cx="2298700" cy="495300"/>
            </p:xfrm>
            <a:graphic>
              <a:graphicData uri="http://schemas.openxmlformats.org/presentationml/2006/ole">
                <mc:AlternateContent xmlns:mc="http://schemas.openxmlformats.org/markup-compatibility/2006">
                  <mc:Choice xmlns:v="urn:schemas-microsoft-com:vml" Requires="v">
                    <p:oleObj spid="_x0000_s62386" name="Equation" r:id="rId5" imgW="2298600" imgH="495000" progId="Equation.DSMT4">
                      <p:embed/>
                    </p:oleObj>
                  </mc:Choice>
                  <mc:Fallback>
                    <p:oleObj name="Equation" r:id="rId5" imgW="2298600" imgH="495000" progId="Equation.DSMT4">
                      <p:embed/>
                      <p:pic>
                        <p:nvPicPr>
                          <p:cNvPr id="0" name=""/>
                          <p:cNvPicPr/>
                          <p:nvPr/>
                        </p:nvPicPr>
                        <p:blipFill>
                          <a:blip r:embed="rId6"/>
                          <a:stretch>
                            <a:fillRect/>
                          </a:stretch>
                        </p:blipFill>
                        <p:spPr>
                          <a:xfrm>
                            <a:off x="1823113" y="3890549"/>
                            <a:ext cx="2298700" cy="495300"/>
                          </a:xfrm>
                          <a:prstGeom prst="rect">
                            <a:avLst/>
                          </a:prstGeom>
                        </p:spPr>
                      </p:pic>
                    </p:oleObj>
                  </mc:Fallback>
                </mc:AlternateContent>
              </a:graphicData>
            </a:graphic>
          </p:graphicFrame>
          <p:sp>
            <p:nvSpPr>
              <p:cNvPr id="7" name="文本框 6">
                <a:extLst>
                  <a:ext uri="{FF2B5EF4-FFF2-40B4-BE49-F238E27FC236}">
                    <a16:creationId xmlns:a16="http://schemas.microsoft.com/office/drawing/2014/main" id="{B0FD5295-D8D4-423D-A983-DFC7DE1AC50D}"/>
                  </a:ext>
                </a:extLst>
              </p:cNvPr>
              <p:cNvSpPr txBox="1"/>
              <p:nvPr/>
            </p:nvSpPr>
            <p:spPr>
              <a:xfrm>
                <a:off x="868218" y="4513889"/>
                <a:ext cx="4577570" cy="646331"/>
              </a:xfrm>
              <a:prstGeom prst="rect">
                <a:avLst/>
              </a:prstGeom>
              <a:noFill/>
            </p:spPr>
            <p:txBody>
              <a:bodyPr wrap="square" rtlCol="0">
                <a:spAutoFit/>
              </a:bodyPr>
              <a:lstStyle/>
              <a:p>
                <a:r>
                  <a:rPr lang="zh-CN" altLang="en-US" dirty="0"/>
                  <a:t>这里的直方图                   由时频窗中时频点对应的</a:t>
                </a:r>
                <a:r>
                  <a:rPr lang="en-US" altLang="zh-CN" dirty="0"/>
                  <a:t>DOA</a:t>
                </a:r>
                <a:r>
                  <a:rPr lang="zh-CN" altLang="en-US" dirty="0"/>
                  <a:t>估计值构成。</a:t>
                </a:r>
              </a:p>
            </p:txBody>
          </p:sp>
          <p:graphicFrame>
            <p:nvGraphicFramePr>
              <p:cNvPr id="9" name="对象 8">
                <a:extLst>
                  <a:ext uri="{FF2B5EF4-FFF2-40B4-BE49-F238E27FC236}">
                    <a16:creationId xmlns:a16="http://schemas.microsoft.com/office/drawing/2014/main" id="{28A22F0F-60A0-4290-AA06-1FC8F2E4C3B6}"/>
                  </a:ext>
                </a:extLst>
              </p:cNvPr>
              <p:cNvGraphicFramePr>
                <a:graphicFrameLocks noChangeAspect="1"/>
              </p:cNvGraphicFramePr>
              <p:nvPr>
                <p:extLst>
                  <p:ext uri="{D42A27DB-BD31-4B8C-83A1-F6EECF244321}">
                    <p14:modId xmlns:p14="http://schemas.microsoft.com/office/powerpoint/2010/main" val="3915908613"/>
                  </p:ext>
                </p:extLst>
              </p:nvPr>
            </p:nvGraphicFramePr>
            <p:xfrm>
              <a:off x="2385868" y="4531972"/>
              <a:ext cx="939800" cy="330200"/>
            </p:xfrm>
            <a:graphic>
              <a:graphicData uri="http://schemas.openxmlformats.org/presentationml/2006/ole">
                <mc:AlternateContent xmlns:mc="http://schemas.openxmlformats.org/markup-compatibility/2006">
                  <mc:Choice xmlns:v="urn:schemas-microsoft-com:vml" Requires="v">
                    <p:oleObj spid="_x0000_s62387" name="Equation" r:id="rId7" imgW="939600" imgH="330120" progId="Equation.DSMT4">
                      <p:embed/>
                    </p:oleObj>
                  </mc:Choice>
                  <mc:Fallback>
                    <p:oleObj name="Equation" r:id="rId7" imgW="939600" imgH="330120" progId="Equation.DSMT4">
                      <p:embed/>
                      <p:pic>
                        <p:nvPicPr>
                          <p:cNvPr id="0" name=""/>
                          <p:cNvPicPr/>
                          <p:nvPr/>
                        </p:nvPicPr>
                        <p:blipFill>
                          <a:blip r:embed="rId8"/>
                          <a:stretch>
                            <a:fillRect/>
                          </a:stretch>
                        </p:blipFill>
                        <p:spPr>
                          <a:xfrm>
                            <a:off x="2385868" y="4531972"/>
                            <a:ext cx="939800" cy="330200"/>
                          </a:xfrm>
                          <a:prstGeom prst="rect">
                            <a:avLst/>
                          </a:prstGeom>
                        </p:spPr>
                      </p:pic>
                    </p:oleObj>
                  </mc:Fallback>
                </mc:AlternateContent>
              </a:graphicData>
            </a:graphic>
          </p:graphicFrame>
        </p:grpSp>
        <p:sp>
          <p:nvSpPr>
            <p:cNvPr id="24" name="文本框 23">
              <a:extLst>
                <a:ext uri="{FF2B5EF4-FFF2-40B4-BE49-F238E27FC236}">
                  <a16:creationId xmlns:a16="http://schemas.microsoft.com/office/drawing/2014/main" id="{E5A07E7D-334B-4CA2-A6E8-F5D5EC29466E}"/>
                </a:ext>
              </a:extLst>
            </p:cNvPr>
            <p:cNvSpPr txBox="1"/>
            <p:nvPr/>
          </p:nvSpPr>
          <p:spPr>
            <a:xfrm>
              <a:off x="776724" y="3226667"/>
              <a:ext cx="4577570" cy="2090305"/>
            </a:xfrm>
            <a:prstGeom prst="rect">
              <a:avLst/>
            </a:prstGeom>
            <a:noFill/>
            <a:ln w="38100">
              <a:solidFill>
                <a:srgbClr val="8D1111"/>
              </a:solidFill>
            </a:ln>
          </p:spPr>
          <p:txBody>
            <a:bodyPr wrap="square" rtlCol="0">
              <a:spAutoFit/>
            </a:bodyPr>
            <a:lstStyle/>
            <a:p>
              <a:endParaRPr lang="zh-CN" altLang="en-US" dirty="0"/>
            </a:p>
          </p:txBody>
        </p:sp>
      </p:grpSp>
      <p:grpSp>
        <p:nvGrpSpPr>
          <p:cNvPr id="28" name="组合 27">
            <a:extLst>
              <a:ext uri="{FF2B5EF4-FFF2-40B4-BE49-F238E27FC236}">
                <a16:creationId xmlns:a16="http://schemas.microsoft.com/office/drawing/2014/main" id="{E203E2F0-ED23-41B2-A7BB-C9396E1C093A}"/>
              </a:ext>
            </a:extLst>
          </p:cNvPr>
          <p:cNvGrpSpPr/>
          <p:nvPr/>
        </p:nvGrpSpPr>
        <p:grpSpPr>
          <a:xfrm>
            <a:off x="6712062" y="3585233"/>
            <a:ext cx="4571776" cy="2196523"/>
            <a:chOff x="6963437" y="3613150"/>
            <a:chExt cx="4571776" cy="2196523"/>
          </a:xfrm>
        </p:grpSpPr>
        <p:grpSp>
          <p:nvGrpSpPr>
            <p:cNvPr id="17" name="组合 16">
              <a:extLst>
                <a:ext uri="{FF2B5EF4-FFF2-40B4-BE49-F238E27FC236}">
                  <a16:creationId xmlns:a16="http://schemas.microsoft.com/office/drawing/2014/main" id="{5955ED36-9BA4-4CF7-9870-3A7C92DE1423}"/>
                </a:ext>
              </a:extLst>
            </p:cNvPr>
            <p:cNvGrpSpPr/>
            <p:nvPr/>
          </p:nvGrpSpPr>
          <p:grpSpPr>
            <a:xfrm>
              <a:off x="6963438" y="3686512"/>
              <a:ext cx="4464051" cy="2004784"/>
              <a:chOff x="787400" y="4109699"/>
              <a:chExt cx="4464051" cy="2004784"/>
            </a:xfrm>
          </p:grpSpPr>
          <p:graphicFrame>
            <p:nvGraphicFramePr>
              <p:cNvPr id="10" name="对象 9">
                <a:extLst>
                  <a:ext uri="{FF2B5EF4-FFF2-40B4-BE49-F238E27FC236}">
                    <a16:creationId xmlns:a16="http://schemas.microsoft.com/office/drawing/2014/main" id="{41FDA66E-861D-4EE8-A245-79A819B72B1F}"/>
                  </a:ext>
                </a:extLst>
              </p:cNvPr>
              <p:cNvGraphicFramePr>
                <a:graphicFrameLocks noChangeAspect="1"/>
              </p:cNvGraphicFramePr>
              <p:nvPr>
                <p:extLst>
                  <p:ext uri="{D42A27DB-BD31-4B8C-83A1-F6EECF244321}">
                    <p14:modId xmlns:p14="http://schemas.microsoft.com/office/powerpoint/2010/main" val="3729637452"/>
                  </p:ext>
                </p:extLst>
              </p:nvPr>
            </p:nvGraphicFramePr>
            <p:xfrm>
              <a:off x="1682751" y="4839096"/>
              <a:ext cx="3568700" cy="355600"/>
            </p:xfrm>
            <a:graphic>
              <a:graphicData uri="http://schemas.openxmlformats.org/presentationml/2006/ole">
                <mc:AlternateContent xmlns:mc="http://schemas.openxmlformats.org/markup-compatibility/2006">
                  <mc:Choice xmlns:v="urn:schemas-microsoft-com:vml" Requires="v">
                    <p:oleObj spid="_x0000_s62388" name="Equation" r:id="rId9" imgW="3568680" imgH="355320" progId="Equation.DSMT4">
                      <p:embed/>
                    </p:oleObj>
                  </mc:Choice>
                  <mc:Fallback>
                    <p:oleObj name="Equation" r:id="rId9" imgW="3568680" imgH="355320" progId="Equation.DSMT4">
                      <p:embed/>
                      <p:pic>
                        <p:nvPicPr>
                          <p:cNvPr id="0" name=""/>
                          <p:cNvPicPr/>
                          <p:nvPr/>
                        </p:nvPicPr>
                        <p:blipFill>
                          <a:blip r:embed="rId10"/>
                          <a:stretch>
                            <a:fillRect/>
                          </a:stretch>
                        </p:blipFill>
                        <p:spPr>
                          <a:xfrm>
                            <a:off x="1682751" y="4839096"/>
                            <a:ext cx="3568700" cy="355600"/>
                          </a:xfrm>
                          <a:prstGeom prst="rect">
                            <a:avLst/>
                          </a:prstGeom>
                        </p:spPr>
                      </p:pic>
                    </p:oleObj>
                  </mc:Fallback>
                </mc:AlternateContent>
              </a:graphicData>
            </a:graphic>
          </p:graphicFrame>
          <p:sp>
            <p:nvSpPr>
              <p:cNvPr id="11" name="文本框 10">
                <a:extLst>
                  <a:ext uri="{FF2B5EF4-FFF2-40B4-BE49-F238E27FC236}">
                    <a16:creationId xmlns:a16="http://schemas.microsoft.com/office/drawing/2014/main" id="{BDFD123F-3A4B-4C0F-88BC-3E1B87431F7D}"/>
                  </a:ext>
                </a:extLst>
              </p:cNvPr>
              <p:cNvSpPr txBox="1"/>
              <p:nvPr/>
            </p:nvSpPr>
            <p:spPr>
              <a:xfrm>
                <a:off x="800099" y="4109699"/>
                <a:ext cx="4381501" cy="646331"/>
              </a:xfrm>
              <a:prstGeom prst="rect">
                <a:avLst/>
              </a:prstGeom>
              <a:noFill/>
            </p:spPr>
            <p:txBody>
              <a:bodyPr wrap="square" rtlCol="0">
                <a:spAutoFit/>
              </a:bodyPr>
              <a:lstStyle/>
              <a:p>
                <a:r>
                  <a:rPr lang="zh-CN" altLang="en-US" dirty="0"/>
                  <a:t>对于第</a:t>
                </a:r>
                <a:r>
                  <a:rPr lang="en-US" altLang="zh-CN" dirty="0"/>
                  <a:t>m</a:t>
                </a:r>
                <a:r>
                  <a:rPr lang="zh-CN" altLang="en-US" dirty="0"/>
                  <a:t>个峰值                 ，，其对当前直方图                  的贡献为：</a:t>
                </a:r>
              </a:p>
            </p:txBody>
          </p:sp>
          <p:graphicFrame>
            <p:nvGraphicFramePr>
              <p:cNvPr id="12" name="对象 11">
                <a:extLst>
                  <a:ext uri="{FF2B5EF4-FFF2-40B4-BE49-F238E27FC236}">
                    <a16:creationId xmlns:a16="http://schemas.microsoft.com/office/drawing/2014/main" id="{A65B5647-5D85-48C6-9E5C-C9C94BFD9D90}"/>
                  </a:ext>
                </a:extLst>
              </p:cNvPr>
              <p:cNvGraphicFramePr>
                <a:graphicFrameLocks noChangeAspect="1"/>
              </p:cNvGraphicFramePr>
              <p:nvPr>
                <p:extLst>
                  <p:ext uri="{D42A27DB-BD31-4B8C-83A1-F6EECF244321}">
                    <p14:modId xmlns:p14="http://schemas.microsoft.com/office/powerpoint/2010/main" val="2083001397"/>
                  </p:ext>
                </p:extLst>
              </p:nvPr>
            </p:nvGraphicFramePr>
            <p:xfrm>
              <a:off x="2652712" y="4141799"/>
              <a:ext cx="863600" cy="330200"/>
            </p:xfrm>
            <a:graphic>
              <a:graphicData uri="http://schemas.openxmlformats.org/presentationml/2006/ole">
                <mc:AlternateContent xmlns:mc="http://schemas.openxmlformats.org/markup-compatibility/2006">
                  <mc:Choice xmlns:v="urn:schemas-microsoft-com:vml" Requires="v">
                    <p:oleObj spid="_x0000_s62389" name="Equation" r:id="rId11" imgW="863280" imgH="330120" progId="Equation.DSMT4">
                      <p:embed/>
                    </p:oleObj>
                  </mc:Choice>
                  <mc:Fallback>
                    <p:oleObj name="Equation" r:id="rId11" imgW="863280" imgH="330120" progId="Equation.DSMT4">
                      <p:embed/>
                      <p:pic>
                        <p:nvPicPr>
                          <p:cNvPr id="0" name=""/>
                          <p:cNvPicPr/>
                          <p:nvPr/>
                        </p:nvPicPr>
                        <p:blipFill>
                          <a:blip r:embed="rId12"/>
                          <a:stretch>
                            <a:fillRect/>
                          </a:stretch>
                        </p:blipFill>
                        <p:spPr>
                          <a:xfrm>
                            <a:off x="2652712" y="4141799"/>
                            <a:ext cx="863600" cy="330200"/>
                          </a:xfrm>
                          <a:prstGeom prst="rect">
                            <a:avLst/>
                          </a:prstGeom>
                        </p:spPr>
                      </p:pic>
                    </p:oleObj>
                  </mc:Fallback>
                </mc:AlternateContent>
              </a:graphicData>
            </a:graphic>
          </p:graphicFrame>
          <p:graphicFrame>
            <p:nvGraphicFramePr>
              <p:cNvPr id="13" name="对象 12">
                <a:extLst>
                  <a:ext uri="{FF2B5EF4-FFF2-40B4-BE49-F238E27FC236}">
                    <a16:creationId xmlns:a16="http://schemas.microsoft.com/office/drawing/2014/main" id="{2E333D21-0816-4D77-923B-0B2938621C15}"/>
                  </a:ext>
                </a:extLst>
              </p:cNvPr>
              <p:cNvGraphicFramePr>
                <a:graphicFrameLocks noChangeAspect="1"/>
              </p:cNvGraphicFramePr>
              <p:nvPr>
                <p:extLst>
                  <p:ext uri="{D42A27DB-BD31-4B8C-83A1-F6EECF244321}">
                    <p14:modId xmlns:p14="http://schemas.microsoft.com/office/powerpoint/2010/main" val="4199249223"/>
                  </p:ext>
                </p:extLst>
              </p:nvPr>
            </p:nvGraphicFramePr>
            <p:xfrm>
              <a:off x="1393825" y="4400430"/>
              <a:ext cx="939800" cy="355600"/>
            </p:xfrm>
            <a:graphic>
              <a:graphicData uri="http://schemas.openxmlformats.org/presentationml/2006/ole">
                <mc:AlternateContent xmlns:mc="http://schemas.openxmlformats.org/markup-compatibility/2006">
                  <mc:Choice xmlns:v="urn:schemas-microsoft-com:vml" Requires="v">
                    <p:oleObj spid="_x0000_s62390" name="Equation" r:id="rId13" imgW="939600" imgH="355320" progId="Equation.DSMT4">
                      <p:embed/>
                    </p:oleObj>
                  </mc:Choice>
                  <mc:Fallback>
                    <p:oleObj name="Equation" r:id="rId13" imgW="939600" imgH="355320" progId="Equation.DSMT4">
                      <p:embed/>
                      <p:pic>
                        <p:nvPicPr>
                          <p:cNvPr id="0" name=""/>
                          <p:cNvPicPr/>
                          <p:nvPr/>
                        </p:nvPicPr>
                        <p:blipFill>
                          <a:blip r:embed="rId14"/>
                          <a:stretch>
                            <a:fillRect/>
                          </a:stretch>
                        </p:blipFill>
                        <p:spPr>
                          <a:xfrm>
                            <a:off x="1393825" y="4400430"/>
                            <a:ext cx="939800" cy="35560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E2663989-AC1D-4D3F-9D65-3D776FF1AFDC}"/>
                  </a:ext>
                </a:extLst>
              </p:cNvPr>
              <p:cNvGraphicFramePr>
                <a:graphicFrameLocks noChangeAspect="1"/>
              </p:cNvGraphicFramePr>
              <p:nvPr>
                <p:extLst>
                  <p:ext uri="{D42A27DB-BD31-4B8C-83A1-F6EECF244321}">
                    <p14:modId xmlns:p14="http://schemas.microsoft.com/office/powerpoint/2010/main" val="1005899589"/>
                  </p:ext>
                </p:extLst>
              </p:nvPr>
            </p:nvGraphicFramePr>
            <p:xfrm>
              <a:off x="1682750" y="5758883"/>
              <a:ext cx="2806700" cy="355600"/>
            </p:xfrm>
            <a:graphic>
              <a:graphicData uri="http://schemas.openxmlformats.org/presentationml/2006/ole">
                <mc:AlternateContent xmlns:mc="http://schemas.openxmlformats.org/markup-compatibility/2006">
                  <mc:Choice xmlns:v="urn:schemas-microsoft-com:vml" Requires="v">
                    <p:oleObj spid="_x0000_s62391" name="Equation" r:id="rId15" imgW="2806560" imgH="355320" progId="Equation.DSMT4">
                      <p:embed/>
                    </p:oleObj>
                  </mc:Choice>
                  <mc:Fallback>
                    <p:oleObj name="Equation" r:id="rId15" imgW="2806560" imgH="355320" progId="Equation.DSMT4">
                      <p:embed/>
                      <p:pic>
                        <p:nvPicPr>
                          <p:cNvPr id="0" name=""/>
                          <p:cNvPicPr/>
                          <p:nvPr/>
                        </p:nvPicPr>
                        <p:blipFill>
                          <a:blip r:embed="rId16"/>
                          <a:stretch>
                            <a:fillRect/>
                          </a:stretch>
                        </p:blipFill>
                        <p:spPr>
                          <a:xfrm>
                            <a:off x="1682750" y="5758883"/>
                            <a:ext cx="2806700" cy="355600"/>
                          </a:xfrm>
                          <a:prstGeom prst="rect">
                            <a:avLst/>
                          </a:prstGeom>
                        </p:spPr>
                      </p:pic>
                    </p:oleObj>
                  </mc:Fallback>
                </mc:AlternateContent>
              </a:graphicData>
            </a:graphic>
          </p:graphicFrame>
          <p:sp>
            <p:nvSpPr>
              <p:cNvPr id="15" name="文本框 14">
                <a:extLst>
                  <a:ext uri="{FF2B5EF4-FFF2-40B4-BE49-F238E27FC236}">
                    <a16:creationId xmlns:a16="http://schemas.microsoft.com/office/drawing/2014/main" id="{5DA22FCD-9280-44AE-91F3-27D8B07F8C23}"/>
                  </a:ext>
                </a:extLst>
              </p:cNvPr>
              <p:cNvSpPr txBox="1"/>
              <p:nvPr/>
            </p:nvSpPr>
            <p:spPr>
              <a:xfrm>
                <a:off x="787400" y="5324521"/>
                <a:ext cx="2611437" cy="369332"/>
              </a:xfrm>
              <a:prstGeom prst="rect">
                <a:avLst/>
              </a:prstGeom>
              <a:noFill/>
            </p:spPr>
            <p:txBody>
              <a:bodyPr wrap="square" rtlCol="0">
                <a:spAutoFit/>
              </a:bodyPr>
              <a:lstStyle/>
              <a:p>
                <a:r>
                  <a:rPr lang="zh-CN" altLang="en-US" dirty="0"/>
                  <a:t>直方图更新为：</a:t>
                </a:r>
              </a:p>
            </p:txBody>
          </p:sp>
        </p:grpSp>
        <p:sp>
          <p:nvSpPr>
            <p:cNvPr id="25" name="文本框 24">
              <a:extLst>
                <a:ext uri="{FF2B5EF4-FFF2-40B4-BE49-F238E27FC236}">
                  <a16:creationId xmlns:a16="http://schemas.microsoft.com/office/drawing/2014/main" id="{BD64C8A1-7E9F-44C6-8227-2493EE3EE3A6}"/>
                </a:ext>
              </a:extLst>
            </p:cNvPr>
            <p:cNvSpPr txBox="1"/>
            <p:nvPr/>
          </p:nvSpPr>
          <p:spPr>
            <a:xfrm>
              <a:off x="6963437" y="3613150"/>
              <a:ext cx="4571776" cy="2196523"/>
            </a:xfrm>
            <a:prstGeom prst="rect">
              <a:avLst/>
            </a:prstGeom>
            <a:noFill/>
            <a:ln w="38100">
              <a:solidFill>
                <a:srgbClr val="8D1111"/>
              </a:solidFill>
            </a:ln>
          </p:spPr>
          <p:txBody>
            <a:bodyPr wrap="square" rtlCol="0">
              <a:spAutoFit/>
            </a:bodyPr>
            <a:lstStyle/>
            <a:p>
              <a:endParaRPr lang="zh-CN" altLang="en-US" dirty="0"/>
            </a:p>
          </p:txBody>
        </p:sp>
      </p:grpSp>
      <p:sp>
        <p:nvSpPr>
          <p:cNvPr id="29" name="文本框 28">
            <a:extLst>
              <a:ext uri="{FF2B5EF4-FFF2-40B4-BE49-F238E27FC236}">
                <a16:creationId xmlns:a16="http://schemas.microsoft.com/office/drawing/2014/main" id="{497FF4F9-C589-4885-9C4E-828F15BCAA5C}"/>
              </a:ext>
            </a:extLst>
          </p:cNvPr>
          <p:cNvSpPr txBox="1"/>
          <p:nvPr/>
        </p:nvSpPr>
        <p:spPr>
          <a:xfrm>
            <a:off x="872290" y="3199074"/>
            <a:ext cx="1603055" cy="369332"/>
          </a:xfrm>
          <a:prstGeom prst="rect">
            <a:avLst/>
          </a:prstGeom>
          <a:noFill/>
        </p:spPr>
        <p:txBody>
          <a:bodyPr wrap="square" rtlCol="0">
            <a:spAutoFit/>
          </a:bodyPr>
          <a:lstStyle/>
          <a:p>
            <a:r>
              <a:rPr lang="zh-CN" altLang="en-US" b="1" dirty="0">
                <a:solidFill>
                  <a:srgbClr val="8D1111"/>
                </a:solidFill>
              </a:rPr>
              <a:t>最优方向确定</a:t>
            </a:r>
            <a:endParaRPr lang="zh-CN" altLang="en-US" dirty="0"/>
          </a:p>
        </p:txBody>
      </p:sp>
      <p:sp>
        <p:nvSpPr>
          <p:cNvPr id="30" name="文本框 29">
            <a:extLst>
              <a:ext uri="{FF2B5EF4-FFF2-40B4-BE49-F238E27FC236}">
                <a16:creationId xmlns:a16="http://schemas.microsoft.com/office/drawing/2014/main" id="{C9B62AD5-5BAF-4AFD-A645-E98D626D15FF}"/>
              </a:ext>
            </a:extLst>
          </p:cNvPr>
          <p:cNvSpPr txBox="1"/>
          <p:nvPr/>
        </p:nvSpPr>
        <p:spPr>
          <a:xfrm>
            <a:off x="6614488" y="3136273"/>
            <a:ext cx="1291839" cy="369332"/>
          </a:xfrm>
          <a:prstGeom prst="rect">
            <a:avLst/>
          </a:prstGeom>
          <a:noFill/>
        </p:spPr>
        <p:txBody>
          <a:bodyPr wrap="square" rtlCol="0">
            <a:spAutoFit/>
          </a:bodyPr>
          <a:lstStyle/>
          <a:p>
            <a:r>
              <a:rPr lang="en-US" altLang="zh-CN" b="1" dirty="0">
                <a:solidFill>
                  <a:srgbClr val="8D1111"/>
                </a:solidFill>
              </a:rPr>
              <a:t>DOA</a:t>
            </a:r>
            <a:r>
              <a:rPr lang="zh-CN" altLang="en-US" b="1" dirty="0">
                <a:solidFill>
                  <a:srgbClr val="8D1111"/>
                </a:solidFill>
              </a:rPr>
              <a:t>提取</a:t>
            </a:r>
          </a:p>
        </p:txBody>
      </p:sp>
      <p:sp>
        <p:nvSpPr>
          <p:cNvPr id="3" name="灯片编号占位符 2">
            <a:extLst>
              <a:ext uri="{FF2B5EF4-FFF2-40B4-BE49-F238E27FC236}">
                <a16:creationId xmlns:a16="http://schemas.microsoft.com/office/drawing/2014/main" id="{728C61E2-1F66-4545-AFB3-92885C34E103}"/>
              </a:ext>
            </a:extLst>
          </p:cNvPr>
          <p:cNvSpPr>
            <a:spLocks noGrp="1"/>
          </p:cNvSpPr>
          <p:nvPr>
            <p:ph type="sldNum" sz="quarter" idx="12"/>
          </p:nvPr>
        </p:nvSpPr>
        <p:spPr/>
        <p:txBody>
          <a:bodyPr/>
          <a:lstStyle/>
          <a:p>
            <a:fld id="{48F63A3B-78C7-47BE-AE5E-E10140E04643}" type="slidenum">
              <a:rPr lang="en-US" smtClean="0"/>
              <a:pPr/>
              <a:t>44</a:t>
            </a:fld>
            <a:r>
              <a:rPr lang="en-US"/>
              <a:t>/50</a:t>
            </a:r>
            <a:endParaRPr lang="en-US" dirty="0"/>
          </a:p>
        </p:txBody>
      </p:sp>
    </p:spTree>
    <p:extLst>
      <p:ext uri="{BB962C8B-B14F-4D97-AF65-F5344CB8AC3E}">
        <p14:creationId xmlns:p14="http://schemas.microsoft.com/office/powerpoint/2010/main" val="41825601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435D50-5F18-48BA-BAB0-B76FD460D5B2}"/>
              </a:ext>
            </a:extLst>
          </p:cNvPr>
          <p:cNvSpPr>
            <a:spLocks noGrp="1"/>
          </p:cNvSpPr>
          <p:nvPr>
            <p:ph type="title"/>
          </p:nvPr>
        </p:nvSpPr>
        <p:spPr/>
        <p:txBody>
          <a:bodyPr/>
          <a:lstStyle/>
          <a:p>
            <a:r>
              <a:rPr lang="zh-CN" altLang="en-US" dirty="0"/>
              <a:t>基于聚类的算法实现</a:t>
            </a:r>
          </a:p>
        </p:txBody>
      </p:sp>
      <p:pic>
        <p:nvPicPr>
          <p:cNvPr id="14" name="图片 13">
            <a:extLst>
              <a:ext uri="{FF2B5EF4-FFF2-40B4-BE49-F238E27FC236}">
                <a16:creationId xmlns:a16="http://schemas.microsoft.com/office/drawing/2014/main" id="{29B9D987-56CE-47F6-82BF-DA749C42DA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5534" y="1487054"/>
            <a:ext cx="5283853" cy="4064000"/>
          </a:xfrm>
          <a:prstGeom prst="rect">
            <a:avLst/>
          </a:prstGeom>
        </p:spPr>
      </p:pic>
      <p:grpSp>
        <p:nvGrpSpPr>
          <p:cNvPr id="17" name="组合 16">
            <a:extLst>
              <a:ext uri="{FF2B5EF4-FFF2-40B4-BE49-F238E27FC236}">
                <a16:creationId xmlns:a16="http://schemas.microsoft.com/office/drawing/2014/main" id="{533803F2-3D2C-45ED-9957-C2278E5ED1E1}"/>
              </a:ext>
            </a:extLst>
          </p:cNvPr>
          <p:cNvGrpSpPr/>
          <p:nvPr/>
        </p:nvGrpSpPr>
        <p:grpSpPr>
          <a:xfrm>
            <a:off x="665940" y="1487054"/>
            <a:ext cx="5624945" cy="2678546"/>
            <a:chOff x="471055" y="1071418"/>
            <a:chExt cx="5624945" cy="2678546"/>
          </a:xfrm>
        </p:grpSpPr>
        <p:sp>
          <p:nvSpPr>
            <p:cNvPr id="4" name="文本框 3">
              <a:extLst>
                <a:ext uri="{FF2B5EF4-FFF2-40B4-BE49-F238E27FC236}">
                  <a16:creationId xmlns:a16="http://schemas.microsoft.com/office/drawing/2014/main" id="{880BE553-2F3A-4D59-9BBA-A83D70918626}"/>
                </a:ext>
              </a:extLst>
            </p:cNvPr>
            <p:cNvSpPr txBox="1"/>
            <p:nvPr/>
          </p:nvSpPr>
          <p:spPr>
            <a:xfrm>
              <a:off x="665941" y="1250315"/>
              <a:ext cx="3815570" cy="646331"/>
            </a:xfrm>
            <a:prstGeom prst="rect">
              <a:avLst/>
            </a:prstGeom>
            <a:noFill/>
          </p:spPr>
          <p:txBody>
            <a:bodyPr wrap="square" rtlCol="0">
              <a:spAutoFit/>
            </a:bodyPr>
            <a:lstStyle/>
            <a:p>
              <a:r>
                <a:rPr lang="zh-CN" altLang="en-US" dirty="0"/>
                <a:t>局部最占优声源的方向由第</a:t>
              </a:r>
              <a:r>
                <a:rPr lang="en-US" altLang="zh-CN" i="1" dirty="0"/>
                <a:t>k</a:t>
              </a:r>
              <a:r>
                <a:rPr lang="zh-CN" altLang="en-US" dirty="0"/>
                <a:t>个簇的聚类中心方向确定：</a:t>
              </a:r>
            </a:p>
          </p:txBody>
        </p:sp>
        <p:graphicFrame>
          <p:nvGraphicFramePr>
            <p:cNvPr id="5" name="对象 4">
              <a:extLst>
                <a:ext uri="{FF2B5EF4-FFF2-40B4-BE49-F238E27FC236}">
                  <a16:creationId xmlns:a16="http://schemas.microsoft.com/office/drawing/2014/main" id="{660D0A99-3359-4503-A0CC-9C2E78EA453F}"/>
                </a:ext>
              </a:extLst>
            </p:cNvPr>
            <p:cNvGraphicFramePr>
              <a:graphicFrameLocks noChangeAspect="1"/>
            </p:cNvGraphicFramePr>
            <p:nvPr>
              <p:extLst>
                <p:ext uri="{D42A27DB-BD31-4B8C-83A1-F6EECF244321}">
                  <p14:modId xmlns:p14="http://schemas.microsoft.com/office/powerpoint/2010/main" val="242271384"/>
                </p:ext>
              </p:extLst>
            </p:nvPr>
          </p:nvGraphicFramePr>
          <p:xfrm>
            <a:off x="2605938" y="1997309"/>
            <a:ext cx="1333500" cy="330200"/>
          </p:xfrm>
          <a:graphic>
            <a:graphicData uri="http://schemas.openxmlformats.org/presentationml/2006/ole">
              <mc:AlternateContent xmlns:mc="http://schemas.openxmlformats.org/markup-compatibility/2006">
                <mc:Choice xmlns:v="urn:schemas-microsoft-com:vml" Requires="v">
                  <p:oleObj spid="_x0000_s43642" name="Equation" r:id="rId5" imgW="1333440" imgH="330120" progId="Equation.DSMT4">
                    <p:embed/>
                  </p:oleObj>
                </mc:Choice>
                <mc:Fallback>
                  <p:oleObj name="Equation" r:id="rId5" imgW="1333440" imgH="330120" progId="Equation.DSMT4">
                    <p:embed/>
                    <p:pic>
                      <p:nvPicPr>
                        <p:cNvPr id="0" name=""/>
                        <p:cNvPicPr/>
                        <p:nvPr/>
                      </p:nvPicPr>
                      <p:blipFill>
                        <a:blip r:embed="rId6"/>
                        <a:stretch>
                          <a:fillRect/>
                        </a:stretch>
                      </p:blipFill>
                      <p:spPr>
                        <a:xfrm>
                          <a:off x="2605938" y="1997309"/>
                          <a:ext cx="1333500" cy="33020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7C2D95A8-E7C8-4DBC-B5F8-06C08BDCADC9}"/>
                </a:ext>
              </a:extLst>
            </p:cNvPr>
            <p:cNvGraphicFramePr>
              <a:graphicFrameLocks noChangeAspect="1"/>
            </p:cNvGraphicFramePr>
            <p:nvPr>
              <p:extLst>
                <p:ext uri="{D42A27DB-BD31-4B8C-83A1-F6EECF244321}">
                  <p14:modId xmlns:p14="http://schemas.microsoft.com/office/powerpoint/2010/main" val="2724114946"/>
                </p:ext>
              </p:extLst>
            </p:nvPr>
          </p:nvGraphicFramePr>
          <p:xfrm>
            <a:off x="932905" y="3013404"/>
            <a:ext cx="5016500" cy="546100"/>
          </p:xfrm>
          <a:graphic>
            <a:graphicData uri="http://schemas.openxmlformats.org/presentationml/2006/ole">
              <mc:AlternateContent xmlns:mc="http://schemas.openxmlformats.org/markup-compatibility/2006">
                <mc:Choice xmlns:v="urn:schemas-microsoft-com:vml" Requires="v">
                  <p:oleObj spid="_x0000_s43643" name="Equation" r:id="rId7" imgW="5016240" imgH="545760" progId="Equation.DSMT4">
                    <p:embed/>
                  </p:oleObj>
                </mc:Choice>
                <mc:Fallback>
                  <p:oleObj name="Equation" r:id="rId7" imgW="5016240" imgH="545760" progId="Equation.DSMT4">
                    <p:embed/>
                    <p:pic>
                      <p:nvPicPr>
                        <p:cNvPr id="0" name=""/>
                        <p:cNvPicPr/>
                        <p:nvPr/>
                      </p:nvPicPr>
                      <p:blipFill>
                        <a:blip r:embed="rId8"/>
                        <a:stretch>
                          <a:fillRect/>
                        </a:stretch>
                      </p:blipFill>
                      <p:spPr>
                        <a:xfrm>
                          <a:off x="932905" y="3013404"/>
                          <a:ext cx="5016500" cy="546100"/>
                        </a:xfrm>
                        <a:prstGeom prst="rect">
                          <a:avLst/>
                        </a:prstGeom>
                      </p:spPr>
                    </p:pic>
                  </p:oleObj>
                </mc:Fallback>
              </mc:AlternateContent>
            </a:graphicData>
          </a:graphic>
        </p:graphicFrame>
        <p:sp>
          <p:nvSpPr>
            <p:cNvPr id="7" name="文本框 6">
              <a:extLst>
                <a:ext uri="{FF2B5EF4-FFF2-40B4-BE49-F238E27FC236}">
                  <a16:creationId xmlns:a16="http://schemas.microsoft.com/office/drawing/2014/main" id="{DA0C3580-5909-477E-9D32-C4EB0824C54A}"/>
                </a:ext>
              </a:extLst>
            </p:cNvPr>
            <p:cNvSpPr txBox="1"/>
            <p:nvPr/>
          </p:nvSpPr>
          <p:spPr>
            <a:xfrm>
              <a:off x="665941" y="2543409"/>
              <a:ext cx="3977495" cy="369332"/>
            </a:xfrm>
            <a:prstGeom prst="rect">
              <a:avLst/>
            </a:prstGeom>
            <a:noFill/>
          </p:spPr>
          <p:txBody>
            <a:bodyPr wrap="square" rtlCol="0">
              <a:spAutoFit/>
            </a:bodyPr>
            <a:lstStyle/>
            <a:p>
              <a:r>
                <a:rPr lang="zh-CN" altLang="en-US" dirty="0"/>
                <a:t>索引</a:t>
              </a:r>
              <a:r>
                <a:rPr lang="en-US" altLang="zh-CN" i="1" dirty="0"/>
                <a:t>k</a:t>
              </a:r>
              <a:r>
                <a:rPr lang="zh-CN" altLang="en-US" dirty="0"/>
                <a:t>由样本点数目最多的簇确定：</a:t>
              </a:r>
            </a:p>
          </p:txBody>
        </p:sp>
        <p:sp>
          <p:nvSpPr>
            <p:cNvPr id="15" name="文本框 14">
              <a:extLst>
                <a:ext uri="{FF2B5EF4-FFF2-40B4-BE49-F238E27FC236}">
                  <a16:creationId xmlns:a16="http://schemas.microsoft.com/office/drawing/2014/main" id="{28184D19-AC76-4490-9158-07020B64A461}"/>
                </a:ext>
              </a:extLst>
            </p:cNvPr>
            <p:cNvSpPr txBox="1"/>
            <p:nvPr/>
          </p:nvSpPr>
          <p:spPr>
            <a:xfrm>
              <a:off x="471055" y="1071418"/>
              <a:ext cx="5624945" cy="2678546"/>
            </a:xfrm>
            <a:prstGeom prst="rect">
              <a:avLst/>
            </a:prstGeom>
            <a:noFill/>
            <a:ln w="38100">
              <a:solidFill>
                <a:srgbClr val="8D1111"/>
              </a:solidFill>
            </a:ln>
          </p:spPr>
          <p:txBody>
            <a:bodyPr wrap="square" rtlCol="0">
              <a:spAutoFit/>
            </a:bodyPr>
            <a:lstStyle/>
            <a:p>
              <a:endParaRPr lang="zh-CN" altLang="en-US" dirty="0"/>
            </a:p>
          </p:txBody>
        </p:sp>
      </p:grpSp>
      <p:grpSp>
        <p:nvGrpSpPr>
          <p:cNvPr id="18" name="组合 17">
            <a:extLst>
              <a:ext uri="{FF2B5EF4-FFF2-40B4-BE49-F238E27FC236}">
                <a16:creationId xmlns:a16="http://schemas.microsoft.com/office/drawing/2014/main" id="{300F133E-A1FB-4E32-8641-1BCE5A1B7057}"/>
              </a:ext>
            </a:extLst>
          </p:cNvPr>
          <p:cNvGrpSpPr/>
          <p:nvPr/>
        </p:nvGrpSpPr>
        <p:grpSpPr>
          <a:xfrm>
            <a:off x="665941" y="4854727"/>
            <a:ext cx="5624945" cy="1026234"/>
            <a:chOff x="583627" y="4524820"/>
            <a:chExt cx="5624945" cy="1026234"/>
          </a:xfrm>
        </p:grpSpPr>
        <p:sp>
          <p:nvSpPr>
            <p:cNvPr id="8" name="文本框 7">
              <a:extLst>
                <a:ext uri="{FF2B5EF4-FFF2-40B4-BE49-F238E27FC236}">
                  <a16:creationId xmlns:a16="http://schemas.microsoft.com/office/drawing/2014/main" id="{650283A6-F673-42B1-834D-3D8003B48583}"/>
                </a:ext>
              </a:extLst>
            </p:cNvPr>
            <p:cNvSpPr txBox="1"/>
            <p:nvPr/>
          </p:nvSpPr>
          <p:spPr>
            <a:xfrm>
              <a:off x="673738" y="4592857"/>
              <a:ext cx="5534834" cy="923330"/>
            </a:xfrm>
            <a:prstGeom prst="rect">
              <a:avLst/>
            </a:prstGeom>
            <a:noFill/>
          </p:spPr>
          <p:txBody>
            <a:bodyPr wrap="square" rtlCol="0">
              <a:spAutoFit/>
            </a:bodyPr>
            <a:lstStyle/>
            <a:p>
              <a:pPr>
                <a:buClr>
                  <a:srgbClr val="8D1111"/>
                </a:buClr>
              </a:pPr>
              <a:r>
                <a:rPr lang="zh-CN" altLang="en-US" dirty="0"/>
                <a:t>对挑选的局部最占优声源的方向进行分类，移除远离聚类中心的方向，再次聚类并输出聚类中心的方向为最终估计的</a:t>
              </a:r>
              <a:r>
                <a:rPr lang="en-US" altLang="zh-CN" dirty="0"/>
                <a:t>DOA</a:t>
              </a:r>
              <a:r>
                <a:rPr lang="zh-CN" altLang="en-US" dirty="0"/>
                <a:t>。</a:t>
              </a:r>
              <a:endParaRPr lang="en-US" altLang="zh-CN" dirty="0"/>
            </a:p>
          </p:txBody>
        </p:sp>
        <p:sp>
          <p:nvSpPr>
            <p:cNvPr id="16" name="文本框 15">
              <a:extLst>
                <a:ext uri="{FF2B5EF4-FFF2-40B4-BE49-F238E27FC236}">
                  <a16:creationId xmlns:a16="http://schemas.microsoft.com/office/drawing/2014/main" id="{15A80FA1-8B85-4FAB-9F2D-F14627C7355D}"/>
                </a:ext>
              </a:extLst>
            </p:cNvPr>
            <p:cNvSpPr txBox="1"/>
            <p:nvPr/>
          </p:nvSpPr>
          <p:spPr>
            <a:xfrm>
              <a:off x="583627" y="4524820"/>
              <a:ext cx="5624945" cy="1026234"/>
            </a:xfrm>
            <a:prstGeom prst="rect">
              <a:avLst/>
            </a:prstGeom>
            <a:noFill/>
            <a:ln w="38100">
              <a:solidFill>
                <a:srgbClr val="8D1111"/>
              </a:solidFill>
            </a:ln>
          </p:spPr>
          <p:txBody>
            <a:bodyPr wrap="square" rtlCol="0">
              <a:spAutoFit/>
            </a:bodyPr>
            <a:lstStyle/>
            <a:p>
              <a:endParaRPr lang="zh-CN" altLang="en-US" dirty="0"/>
            </a:p>
          </p:txBody>
        </p:sp>
      </p:grpSp>
      <p:sp>
        <p:nvSpPr>
          <p:cNvPr id="19" name="文本框 18">
            <a:extLst>
              <a:ext uri="{FF2B5EF4-FFF2-40B4-BE49-F238E27FC236}">
                <a16:creationId xmlns:a16="http://schemas.microsoft.com/office/drawing/2014/main" id="{DD4D5B1F-A0FA-4CA0-9691-DBC3E81C9B3B}"/>
              </a:ext>
            </a:extLst>
          </p:cNvPr>
          <p:cNvSpPr txBox="1"/>
          <p:nvPr/>
        </p:nvSpPr>
        <p:spPr>
          <a:xfrm>
            <a:off x="665940" y="1106159"/>
            <a:ext cx="1603055" cy="369332"/>
          </a:xfrm>
          <a:prstGeom prst="rect">
            <a:avLst/>
          </a:prstGeom>
          <a:noFill/>
        </p:spPr>
        <p:txBody>
          <a:bodyPr wrap="square" rtlCol="0">
            <a:spAutoFit/>
          </a:bodyPr>
          <a:lstStyle/>
          <a:p>
            <a:r>
              <a:rPr lang="zh-CN" altLang="en-US" b="1" dirty="0">
                <a:solidFill>
                  <a:srgbClr val="8D1111"/>
                </a:solidFill>
              </a:rPr>
              <a:t>最优方向确定</a:t>
            </a:r>
            <a:endParaRPr lang="zh-CN" altLang="en-US" dirty="0"/>
          </a:p>
        </p:txBody>
      </p:sp>
      <p:sp>
        <p:nvSpPr>
          <p:cNvPr id="20" name="文本框 19">
            <a:extLst>
              <a:ext uri="{FF2B5EF4-FFF2-40B4-BE49-F238E27FC236}">
                <a16:creationId xmlns:a16="http://schemas.microsoft.com/office/drawing/2014/main" id="{45272BF3-6F0D-4C15-9D8E-0AB56BBF603A}"/>
              </a:ext>
            </a:extLst>
          </p:cNvPr>
          <p:cNvSpPr txBox="1"/>
          <p:nvPr/>
        </p:nvSpPr>
        <p:spPr>
          <a:xfrm>
            <a:off x="665940" y="4451377"/>
            <a:ext cx="1291839" cy="369332"/>
          </a:xfrm>
          <a:prstGeom prst="rect">
            <a:avLst/>
          </a:prstGeom>
          <a:noFill/>
        </p:spPr>
        <p:txBody>
          <a:bodyPr wrap="square" rtlCol="0">
            <a:spAutoFit/>
          </a:bodyPr>
          <a:lstStyle/>
          <a:p>
            <a:r>
              <a:rPr lang="en-US" altLang="zh-CN" b="1" dirty="0">
                <a:solidFill>
                  <a:srgbClr val="8D1111"/>
                </a:solidFill>
              </a:rPr>
              <a:t>DOA</a:t>
            </a:r>
            <a:r>
              <a:rPr lang="zh-CN" altLang="en-US" b="1" dirty="0">
                <a:solidFill>
                  <a:srgbClr val="8D1111"/>
                </a:solidFill>
              </a:rPr>
              <a:t>提取</a:t>
            </a:r>
          </a:p>
        </p:txBody>
      </p:sp>
      <p:sp>
        <p:nvSpPr>
          <p:cNvPr id="21" name="文本框 20">
            <a:extLst>
              <a:ext uri="{FF2B5EF4-FFF2-40B4-BE49-F238E27FC236}">
                <a16:creationId xmlns:a16="http://schemas.microsoft.com/office/drawing/2014/main" id="{ED6875A7-11C4-45AE-A713-733E1F40DF20}"/>
              </a:ext>
            </a:extLst>
          </p:cNvPr>
          <p:cNvSpPr txBox="1"/>
          <p:nvPr/>
        </p:nvSpPr>
        <p:spPr>
          <a:xfrm>
            <a:off x="3366173" y="6144042"/>
            <a:ext cx="5849424"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dirty="0"/>
              <a:t>最优方向确定时使用</a:t>
            </a:r>
            <a:r>
              <a:rPr lang="en-US" altLang="zh-CN" i="1" dirty="0"/>
              <a:t>k</a:t>
            </a:r>
            <a:r>
              <a:rPr lang="en-US" altLang="zh-CN" dirty="0"/>
              <a:t>-means, DOA</a:t>
            </a:r>
            <a:r>
              <a:rPr lang="zh-CN" altLang="en-US" dirty="0"/>
              <a:t>提取时使用</a:t>
            </a:r>
            <a:r>
              <a:rPr lang="en-US" altLang="zh-CN" i="1" dirty="0"/>
              <a:t>k</a:t>
            </a:r>
            <a:r>
              <a:rPr lang="en-US" altLang="zh-CN" dirty="0"/>
              <a:t>-medoids</a:t>
            </a:r>
            <a:r>
              <a:rPr lang="zh-CN" altLang="en-US" b="1" dirty="0">
                <a:solidFill>
                  <a:schemeClr val="tx1"/>
                </a:solidFill>
              </a:rPr>
              <a:t>。</a:t>
            </a:r>
            <a:r>
              <a:rPr lang="zh-CN" altLang="en-US" b="1" dirty="0">
                <a:solidFill>
                  <a:srgbClr val="8D1111"/>
                </a:solidFill>
              </a:rPr>
              <a:t>  </a:t>
            </a:r>
            <a:r>
              <a:rPr lang="zh-CN" altLang="en-US" b="1" dirty="0">
                <a:solidFill>
                  <a:schemeClr val="tx1"/>
                </a:solidFill>
              </a:rPr>
              <a:t>    </a:t>
            </a:r>
          </a:p>
        </p:txBody>
      </p:sp>
      <p:sp>
        <p:nvSpPr>
          <p:cNvPr id="3" name="灯片编号占位符 2">
            <a:extLst>
              <a:ext uri="{FF2B5EF4-FFF2-40B4-BE49-F238E27FC236}">
                <a16:creationId xmlns:a16="http://schemas.microsoft.com/office/drawing/2014/main" id="{D244BC0C-D6B1-46C7-9855-1A56A222249D}"/>
              </a:ext>
            </a:extLst>
          </p:cNvPr>
          <p:cNvSpPr>
            <a:spLocks noGrp="1"/>
          </p:cNvSpPr>
          <p:nvPr>
            <p:ph type="sldNum" sz="quarter" idx="12"/>
          </p:nvPr>
        </p:nvSpPr>
        <p:spPr/>
        <p:txBody>
          <a:bodyPr/>
          <a:lstStyle/>
          <a:p>
            <a:fld id="{48F63A3B-78C7-47BE-AE5E-E10140E04643}" type="slidenum">
              <a:rPr lang="en-US" smtClean="0"/>
              <a:pPr/>
              <a:t>45</a:t>
            </a:fld>
            <a:r>
              <a:rPr lang="en-US"/>
              <a:t>/50</a:t>
            </a:r>
            <a:endParaRPr lang="en-US" dirty="0"/>
          </a:p>
        </p:txBody>
      </p:sp>
    </p:spTree>
    <p:extLst>
      <p:ext uri="{BB962C8B-B14F-4D97-AF65-F5344CB8AC3E}">
        <p14:creationId xmlns:p14="http://schemas.microsoft.com/office/powerpoint/2010/main" val="12823730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435D50-5F18-48BA-BAB0-B76FD460D5B2}"/>
              </a:ext>
            </a:extLst>
          </p:cNvPr>
          <p:cNvSpPr>
            <a:spLocks noGrp="1"/>
          </p:cNvSpPr>
          <p:nvPr>
            <p:ph type="title"/>
          </p:nvPr>
        </p:nvSpPr>
        <p:spPr/>
        <p:txBody>
          <a:bodyPr/>
          <a:lstStyle/>
          <a:p>
            <a:r>
              <a:rPr lang="zh-CN" altLang="en-US" dirty="0"/>
              <a:t>基于高斯混合模型的算法实现</a:t>
            </a:r>
          </a:p>
        </p:txBody>
      </p:sp>
      <p:pic>
        <p:nvPicPr>
          <p:cNvPr id="25" name="图片 24">
            <a:extLst>
              <a:ext uri="{FF2B5EF4-FFF2-40B4-BE49-F238E27FC236}">
                <a16:creationId xmlns:a16="http://schemas.microsoft.com/office/drawing/2014/main" id="{F63AC58D-3A69-4006-B566-233FCFBEFBB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84800" y="1059837"/>
            <a:ext cx="2336801" cy="1776985"/>
          </a:xfrm>
          <a:prstGeom prst="rect">
            <a:avLst/>
          </a:prstGeom>
        </p:spPr>
      </p:pic>
      <p:pic>
        <p:nvPicPr>
          <p:cNvPr id="27" name="图片 26">
            <a:extLst>
              <a:ext uri="{FF2B5EF4-FFF2-40B4-BE49-F238E27FC236}">
                <a16:creationId xmlns:a16="http://schemas.microsoft.com/office/drawing/2014/main" id="{9EAD3AF4-07EB-4F1A-8E2F-0E3ABAD5811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1747" y="1039303"/>
            <a:ext cx="2281892" cy="1776306"/>
          </a:xfrm>
          <a:prstGeom prst="rect">
            <a:avLst/>
          </a:prstGeom>
        </p:spPr>
      </p:pic>
      <p:sp>
        <p:nvSpPr>
          <p:cNvPr id="29" name="文本框 28">
            <a:extLst>
              <a:ext uri="{FF2B5EF4-FFF2-40B4-BE49-F238E27FC236}">
                <a16:creationId xmlns:a16="http://schemas.microsoft.com/office/drawing/2014/main" id="{4C0581AC-D6F2-4320-A9C9-A3C5ECC37550}"/>
              </a:ext>
            </a:extLst>
          </p:cNvPr>
          <p:cNvSpPr txBox="1"/>
          <p:nvPr/>
        </p:nvSpPr>
        <p:spPr>
          <a:xfrm>
            <a:off x="3225859" y="6114085"/>
            <a:ext cx="5740282"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注意</a:t>
            </a:r>
            <a:r>
              <a:rPr lang="en-US" altLang="zh-CN" b="1" dirty="0">
                <a:solidFill>
                  <a:schemeClr val="tx1"/>
                </a:solidFill>
              </a:rPr>
              <a:t>0°</a:t>
            </a:r>
            <a:r>
              <a:rPr lang="zh-CN" altLang="en-US" b="1" dirty="0">
                <a:solidFill>
                  <a:schemeClr val="tx1"/>
                </a:solidFill>
              </a:rPr>
              <a:t>和</a:t>
            </a:r>
            <a:r>
              <a:rPr lang="en-US" altLang="zh-CN" b="1" dirty="0">
                <a:solidFill>
                  <a:schemeClr val="tx1"/>
                </a:solidFill>
              </a:rPr>
              <a:t>360°</a:t>
            </a:r>
            <a:r>
              <a:rPr lang="zh-CN" altLang="en-US" b="1" dirty="0">
                <a:solidFill>
                  <a:schemeClr val="tx1"/>
                </a:solidFill>
              </a:rPr>
              <a:t>时的双峰，以及</a:t>
            </a:r>
            <a:r>
              <a:rPr lang="en-US" altLang="zh-CN" b="1" dirty="0">
                <a:solidFill>
                  <a:schemeClr val="tx1"/>
                </a:solidFill>
              </a:rPr>
              <a:t>GMM</a:t>
            </a:r>
            <a:r>
              <a:rPr lang="zh-CN" altLang="en-US" b="1" dirty="0">
                <a:solidFill>
                  <a:schemeClr val="tx1"/>
                </a:solidFill>
              </a:rPr>
              <a:t>对初始值的敏感。</a:t>
            </a:r>
            <a:r>
              <a:rPr lang="zh-CN" altLang="en-US" b="1" dirty="0">
                <a:solidFill>
                  <a:srgbClr val="8D1111"/>
                </a:solidFill>
              </a:rPr>
              <a:t>  </a:t>
            </a:r>
            <a:r>
              <a:rPr lang="zh-CN" altLang="en-US" b="1" dirty="0">
                <a:solidFill>
                  <a:schemeClr val="tx1"/>
                </a:solidFill>
              </a:rPr>
              <a:t>      </a:t>
            </a:r>
          </a:p>
        </p:txBody>
      </p:sp>
      <p:grpSp>
        <p:nvGrpSpPr>
          <p:cNvPr id="40" name="组合 39">
            <a:extLst>
              <a:ext uri="{FF2B5EF4-FFF2-40B4-BE49-F238E27FC236}">
                <a16:creationId xmlns:a16="http://schemas.microsoft.com/office/drawing/2014/main" id="{5A0ECAFF-1228-43C6-A0D4-582284961952}"/>
              </a:ext>
            </a:extLst>
          </p:cNvPr>
          <p:cNvGrpSpPr/>
          <p:nvPr/>
        </p:nvGrpSpPr>
        <p:grpSpPr>
          <a:xfrm>
            <a:off x="951746" y="3227367"/>
            <a:ext cx="4954563" cy="2655176"/>
            <a:chOff x="946640" y="3352800"/>
            <a:chExt cx="4954563" cy="2655176"/>
          </a:xfrm>
        </p:grpSpPr>
        <p:grpSp>
          <p:nvGrpSpPr>
            <p:cNvPr id="3" name="组合 2">
              <a:extLst>
                <a:ext uri="{FF2B5EF4-FFF2-40B4-BE49-F238E27FC236}">
                  <a16:creationId xmlns:a16="http://schemas.microsoft.com/office/drawing/2014/main" id="{9150E332-5F42-4778-907F-77EAEB2E95EA}"/>
                </a:ext>
              </a:extLst>
            </p:cNvPr>
            <p:cNvGrpSpPr/>
            <p:nvPr/>
          </p:nvGrpSpPr>
          <p:grpSpPr>
            <a:xfrm>
              <a:off x="984893" y="3395227"/>
              <a:ext cx="4775830" cy="2590153"/>
              <a:chOff x="665940" y="1250315"/>
              <a:chExt cx="4775830" cy="2590153"/>
            </a:xfrm>
          </p:grpSpPr>
          <p:graphicFrame>
            <p:nvGraphicFramePr>
              <p:cNvPr id="9" name="对象 8">
                <a:extLst>
                  <a:ext uri="{FF2B5EF4-FFF2-40B4-BE49-F238E27FC236}">
                    <a16:creationId xmlns:a16="http://schemas.microsoft.com/office/drawing/2014/main" id="{96D7F8F4-B43C-48CD-9D23-B4B81D3BD695}"/>
                  </a:ext>
                </a:extLst>
              </p:cNvPr>
              <p:cNvGraphicFramePr>
                <a:graphicFrameLocks noChangeAspect="1"/>
              </p:cNvGraphicFramePr>
              <p:nvPr>
                <p:extLst>
                  <p:ext uri="{D42A27DB-BD31-4B8C-83A1-F6EECF244321}">
                    <p14:modId xmlns:p14="http://schemas.microsoft.com/office/powerpoint/2010/main" val="146199765"/>
                  </p:ext>
                </p:extLst>
              </p:nvPr>
            </p:nvGraphicFramePr>
            <p:xfrm>
              <a:off x="2654688" y="1918199"/>
              <a:ext cx="812800" cy="330200"/>
            </p:xfrm>
            <a:graphic>
              <a:graphicData uri="http://schemas.openxmlformats.org/presentationml/2006/ole">
                <mc:AlternateContent xmlns:mc="http://schemas.openxmlformats.org/markup-compatibility/2006">
                  <mc:Choice xmlns:v="urn:schemas-microsoft-com:vml" Requires="v">
                    <p:oleObj spid="_x0000_s63174" name="Equation" r:id="rId6" imgW="812520" imgH="330120" progId="Equation.DSMT4">
                      <p:embed/>
                    </p:oleObj>
                  </mc:Choice>
                  <mc:Fallback>
                    <p:oleObj name="Equation" r:id="rId6" imgW="812520" imgH="330120" progId="Equation.DSMT4">
                      <p:embed/>
                      <p:pic>
                        <p:nvPicPr>
                          <p:cNvPr id="9" name="对象 8">
                            <a:extLst>
                              <a:ext uri="{FF2B5EF4-FFF2-40B4-BE49-F238E27FC236}">
                                <a16:creationId xmlns:a16="http://schemas.microsoft.com/office/drawing/2014/main" id="{96D7F8F4-B43C-48CD-9D23-B4B81D3BD695}"/>
                              </a:ext>
                            </a:extLst>
                          </p:cNvPr>
                          <p:cNvPicPr/>
                          <p:nvPr/>
                        </p:nvPicPr>
                        <p:blipFill>
                          <a:blip r:embed="rId7"/>
                          <a:stretch>
                            <a:fillRect/>
                          </a:stretch>
                        </p:blipFill>
                        <p:spPr>
                          <a:xfrm>
                            <a:off x="2654688" y="1918199"/>
                            <a:ext cx="812800" cy="330200"/>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5A1D9B6B-2671-41B0-957A-5E17638BE1E6}"/>
                  </a:ext>
                </a:extLst>
              </p:cNvPr>
              <p:cNvGraphicFramePr>
                <a:graphicFrameLocks noChangeAspect="1"/>
              </p:cNvGraphicFramePr>
              <p:nvPr>
                <p:extLst>
                  <p:ext uri="{D42A27DB-BD31-4B8C-83A1-F6EECF244321}">
                    <p14:modId xmlns:p14="http://schemas.microsoft.com/office/powerpoint/2010/main" val="337987797"/>
                  </p:ext>
                </p:extLst>
              </p:nvPr>
            </p:nvGraphicFramePr>
            <p:xfrm>
              <a:off x="857070" y="2976868"/>
              <a:ext cx="4584700" cy="863600"/>
            </p:xfrm>
            <a:graphic>
              <a:graphicData uri="http://schemas.openxmlformats.org/presentationml/2006/ole">
                <mc:AlternateContent xmlns:mc="http://schemas.openxmlformats.org/markup-compatibility/2006">
                  <mc:Choice xmlns:v="urn:schemas-microsoft-com:vml" Requires="v">
                    <p:oleObj spid="_x0000_s63175" name="Equation" r:id="rId8" imgW="4584600" imgH="863280" progId="Equation.DSMT4">
                      <p:embed/>
                    </p:oleObj>
                  </mc:Choice>
                  <mc:Fallback>
                    <p:oleObj name="Equation" r:id="rId8" imgW="4584600" imgH="863280" progId="Equation.DSMT4">
                      <p:embed/>
                      <p:pic>
                        <p:nvPicPr>
                          <p:cNvPr id="10" name="对象 9">
                            <a:extLst>
                              <a:ext uri="{FF2B5EF4-FFF2-40B4-BE49-F238E27FC236}">
                                <a16:creationId xmlns:a16="http://schemas.microsoft.com/office/drawing/2014/main" id="{5A1D9B6B-2671-41B0-957A-5E17638BE1E6}"/>
                              </a:ext>
                            </a:extLst>
                          </p:cNvPr>
                          <p:cNvPicPr/>
                          <p:nvPr/>
                        </p:nvPicPr>
                        <p:blipFill>
                          <a:blip r:embed="rId9"/>
                          <a:stretch>
                            <a:fillRect/>
                          </a:stretch>
                        </p:blipFill>
                        <p:spPr>
                          <a:xfrm>
                            <a:off x="857070" y="2976868"/>
                            <a:ext cx="4584700" cy="863600"/>
                          </a:xfrm>
                          <a:prstGeom prst="rect">
                            <a:avLst/>
                          </a:prstGeom>
                        </p:spPr>
                      </p:pic>
                    </p:oleObj>
                  </mc:Fallback>
                </mc:AlternateContent>
              </a:graphicData>
            </a:graphic>
          </p:graphicFrame>
          <p:sp>
            <p:nvSpPr>
              <p:cNvPr id="13" name="文本框 12">
                <a:extLst>
                  <a:ext uri="{FF2B5EF4-FFF2-40B4-BE49-F238E27FC236}">
                    <a16:creationId xmlns:a16="http://schemas.microsoft.com/office/drawing/2014/main" id="{9D8B1043-AB57-4E9C-BD7C-1410C7F179D8}"/>
                  </a:ext>
                </a:extLst>
              </p:cNvPr>
              <p:cNvSpPr txBox="1"/>
              <p:nvPr/>
            </p:nvSpPr>
            <p:spPr>
              <a:xfrm>
                <a:off x="665941" y="1250315"/>
                <a:ext cx="3815570" cy="646331"/>
              </a:xfrm>
              <a:prstGeom prst="rect">
                <a:avLst/>
              </a:prstGeom>
              <a:noFill/>
            </p:spPr>
            <p:txBody>
              <a:bodyPr wrap="square" rtlCol="0">
                <a:spAutoFit/>
              </a:bodyPr>
              <a:lstStyle/>
              <a:p>
                <a:r>
                  <a:rPr lang="zh-CN" altLang="en-US" dirty="0"/>
                  <a:t>局部最占优声源的方向由第</a:t>
                </a:r>
                <a:r>
                  <a:rPr lang="en-US" altLang="zh-CN" i="1" dirty="0"/>
                  <a:t>k</a:t>
                </a:r>
                <a:r>
                  <a:rPr lang="zh-CN" altLang="en-US" dirty="0"/>
                  <a:t>个高斯成分的均值方向确定：</a:t>
                </a:r>
              </a:p>
            </p:txBody>
          </p:sp>
          <p:sp>
            <p:nvSpPr>
              <p:cNvPr id="14" name="文本框 13">
                <a:extLst>
                  <a:ext uri="{FF2B5EF4-FFF2-40B4-BE49-F238E27FC236}">
                    <a16:creationId xmlns:a16="http://schemas.microsoft.com/office/drawing/2014/main" id="{578858E5-751C-4DA0-AB27-4EBF229E4E79}"/>
                  </a:ext>
                </a:extLst>
              </p:cNvPr>
              <p:cNvSpPr txBox="1"/>
              <p:nvPr/>
            </p:nvSpPr>
            <p:spPr>
              <a:xfrm>
                <a:off x="665940" y="2424729"/>
                <a:ext cx="3977495" cy="369332"/>
              </a:xfrm>
              <a:prstGeom prst="rect">
                <a:avLst/>
              </a:prstGeom>
              <a:noFill/>
            </p:spPr>
            <p:txBody>
              <a:bodyPr wrap="square" rtlCol="0">
                <a:spAutoFit/>
              </a:bodyPr>
              <a:lstStyle/>
              <a:p>
                <a:r>
                  <a:rPr lang="zh-CN" altLang="en-US" dirty="0"/>
                  <a:t>索引</a:t>
                </a:r>
                <a:r>
                  <a:rPr lang="en-US" altLang="zh-CN" i="1" dirty="0"/>
                  <a:t>k</a:t>
                </a:r>
                <a:r>
                  <a:rPr lang="zh-CN" altLang="en-US" dirty="0"/>
                  <a:t>由权重和标准差之比确定：</a:t>
                </a:r>
              </a:p>
            </p:txBody>
          </p:sp>
        </p:grpSp>
        <p:sp>
          <p:nvSpPr>
            <p:cNvPr id="32" name="文本框 31">
              <a:extLst>
                <a:ext uri="{FF2B5EF4-FFF2-40B4-BE49-F238E27FC236}">
                  <a16:creationId xmlns:a16="http://schemas.microsoft.com/office/drawing/2014/main" id="{19A127E1-7B59-49A9-B8EA-C3479C17DF94}"/>
                </a:ext>
              </a:extLst>
            </p:cNvPr>
            <p:cNvSpPr txBox="1"/>
            <p:nvPr/>
          </p:nvSpPr>
          <p:spPr>
            <a:xfrm>
              <a:off x="946640" y="3352800"/>
              <a:ext cx="4954563" cy="2655176"/>
            </a:xfrm>
            <a:prstGeom prst="rect">
              <a:avLst/>
            </a:prstGeom>
            <a:noFill/>
            <a:ln w="38100">
              <a:solidFill>
                <a:srgbClr val="8D1111"/>
              </a:solidFill>
            </a:ln>
          </p:spPr>
          <p:txBody>
            <a:bodyPr wrap="square" rtlCol="0">
              <a:spAutoFit/>
            </a:bodyPr>
            <a:lstStyle/>
            <a:p>
              <a:endParaRPr lang="zh-CN" altLang="en-US" dirty="0"/>
            </a:p>
          </p:txBody>
        </p:sp>
      </p:grpSp>
      <p:grpSp>
        <p:nvGrpSpPr>
          <p:cNvPr id="34" name="组合 33">
            <a:extLst>
              <a:ext uri="{FF2B5EF4-FFF2-40B4-BE49-F238E27FC236}">
                <a16:creationId xmlns:a16="http://schemas.microsoft.com/office/drawing/2014/main" id="{8DEA747F-7078-4591-A746-E2275F471AA9}"/>
              </a:ext>
            </a:extLst>
          </p:cNvPr>
          <p:cNvGrpSpPr/>
          <p:nvPr/>
        </p:nvGrpSpPr>
        <p:grpSpPr>
          <a:xfrm>
            <a:off x="6604003" y="1459226"/>
            <a:ext cx="5003801" cy="4412995"/>
            <a:chOff x="6604000" y="1214287"/>
            <a:chExt cx="5003801" cy="4412995"/>
          </a:xfrm>
        </p:grpSpPr>
        <p:grpSp>
          <p:nvGrpSpPr>
            <p:cNvPr id="22" name="组合 21">
              <a:extLst>
                <a:ext uri="{FF2B5EF4-FFF2-40B4-BE49-F238E27FC236}">
                  <a16:creationId xmlns:a16="http://schemas.microsoft.com/office/drawing/2014/main" id="{3B7570A0-5EA3-4831-BE55-3764A92AE837}"/>
                </a:ext>
              </a:extLst>
            </p:cNvPr>
            <p:cNvGrpSpPr/>
            <p:nvPr/>
          </p:nvGrpSpPr>
          <p:grpSpPr>
            <a:xfrm>
              <a:off x="6604000" y="1277257"/>
              <a:ext cx="4896250" cy="4292827"/>
              <a:chOff x="6851250" y="1508434"/>
              <a:chExt cx="4896250" cy="4292827"/>
            </a:xfrm>
          </p:grpSpPr>
          <p:graphicFrame>
            <p:nvGraphicFramePr>
              <p:cNvPr id="11" name="对象 10">
                <a:extLst>
                  <a:ext uri="{FF2B5EF4-FFF2-40B4-BE49-F238E27FC236}">
                    <a16:creationId xmlns:a16="http://schemas.microsoft.com/office/drawing/2014/main" id="{DE6B4819-1315-44CF-AB39-429FBB5A37B7}"/>
                  </a:ext>
                </a:extLst>
              </p:cNvPr>
              <p:cNvGraphicFramePr>
                <a:graphicFrameLocks noChangeAspect="1"/>
              </p:cNvGraphicFramePr>
              <p:nvPr>
                <p:extLst>
                  <p:ext uri="{D42A27DB-BD31-4B8C-83A1-F6EECF244321}">
                    <p14:modId xmlns:p14="http://schemas.microsoft.com/office/powerpoint/2010/main" val="399010017"/>
                  </p:ext>
                </p:extLst>
              </p:nvPr>
            </p:nvGraphicFramePr>
            <p:xfrm>
              <a:off x="7099300" y="1877766"/>
              <a:ext cx="4648200" cy="1447800"/>
            </p:xfrm>
            <a:graphic>
              <a:graphicData uri="http://schemas.openxmlformats.org/presentationml/2006/ole">
                <mc:AlternateContent xmlns:mc="http://schemas.openxmlformats.org/markup-compatibility/2006">
                  <mc:Choice xmlns:v="urn:schemas-microsoft-com:vml" Requires="v">
                    <p:oleObj spid="_x0000_s63176" name="Equation" r:id="rId10" imgW="4647960" imgH="1447560" progId="Equation.DSMT4">
                      <p:embed/>
                    </p:oleObj>
                  </mc:Choice>
                  <mc:Fallback>
                    <p:oleObj name="Equation" r:id="rId10" imgW="4647960" imgH="1447560" progId="Equation.DSMT4">
                      <p:embed/>
                      <p:pic>
                        <p:nvPicPr>
                          <p:cNvPr id="11" name="对象 10">
                            <a:extLst>
                              <a:ext uri="{FF2B5EF4-FFF2-40B4-BE49-F238E27FC236}">
                                <a16:creationId xmlns:a16="http://schemas.microsoft.com/office/drawing/2014/main" id="{DE6B4819-1315-44CF-AB39-429FBB5A37B7}"/>
                              </a:ext>
                            </a:extLst>
                          </p:cNvPr>
                          <p:cNvPicPr/>
                          <p:nvPr/>
                        </p:nvPicPr>
                        <p:blipFill>
                          <a:blip r:embed="rId11"/>
                          <a:stretch>
                            <a:fillRect/>
                          </a:stretch>
                        </p:blipFill>
                        <p:spPr>
                          <a:xfrm>
                            <a:off x="7099300" y="1877766"/>
                            <a:ext cx="4648200" cy="1447800"/>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4585EBE3-22EC-4CB9-A73D-CEF0208DBE13}"/>
                  </a:ext>
                </a:extLst>
              </p:cNvPr>
              <p:cNvGraphicFramePr>
                <a:graphicFrameLocks noChangeAspect="1"/>
              </p:cNvGraphicFramePr>
              <p:nvPr>
                <p:extLst>
                  <p:ext uri="{D42A27DB-BD31-4B8C-83A1-F6EECF244321}">
                    <p14:modId xmlns:p14="http://schemas.microsoft.com/office/powerpoint/2010/main" val="3330376228"/>
                  </p:ext>
                </p:extLst>
              </p:nvPr>
            </p:nvGraphicFramePr>
            <p:xfrm>
              <a:off x="7061200" y="4353074"/>
              <a:ext cx="4686300" cy="863600"/>
            </p:xfrm>
            <a:graphic>
              <a:graphicData uri="http://schemas.openxmlformats.org/presentationml/2006/ole">
                <mc:AlternateContent xmlns:mc="http://schemas.openxmlformats.org/markup-compatibility/2006">
                  <mc:Choice xmlns:v="urn:schemas-microsoft-com:vml" Requires="v">
                    <p:oleObj spid="_x0000_s63177" name="Equation" r:id="rId12" imgW="4686120" imgH="863280" progId="Equation.DSMT4">
                      <p:embed/>
                    </p:oleObj>
                  </mc:Choice>
                  <mc:Fallback>
                    <p:oleObj name="Equation" r:id="rId12" imgW="4686120" imgH="863280" progId="Equation.DSMT4">
                      <p:embed/>
                      <p:pic>
                        <p:nvPicPr>
                          <p:cNvPr id="12" name="对象 11">
                            <a:extLst>
                              <a:ext uri="{FF2B5EF4-FFF2-40B4-BE49-F238E27FC236}">
                                <a16:creationId xmlns:a16="http://schemas.microsoft.com/office/drawing/2014/main" id="{4585EBE3-22EC-4CB9-A73D-CEF0208DBE13}"/>
                              </a:ext>
                            </a:extLst>
                          </p:cNvPr>
                          <p:cNvPicPr/>
                          <p:nvPr/>
                        </p:nvPicPr>
                        <p:blipFill>
                          <a:blip r:embed="rId13"/>
                          <a:stretch>
                            <a:fillRect/>
                          </a:stretch>
                        </p:blipFill>
                        <p:spPr>
                          <a:xfrm>
                            <a:off x="7061200" y="4353074"/>
                            <a:ext cx="4686300" cy="863600"/>
                          </a:xfrm>
                          <a:prstGeom prst="rect">
                            <a:avLst/>
                          </a:prstGeom>
                        </p:spPr>
                      </p:pic>
                    </p:oleObj>
                  </mc:Fallback>
                </mc:AlternateContent>
              </a:graphicData>
            </a:graphic>
          </p:graphicFrame>
          <p:sp>
            <p:nvSpPr>
              <p:cNvPr id="16" name="文本框 15">
                <a:extLst>
                  <a:ext uri="{FF2B5EF4-FFF2-40B4-BE49-F238E27FC236}">
                    <a16:creationId xmlns:a16="http://schemas.microsoft.com/office/drawing/2014/main" id="{9EA6486D-7BA4-4047-B6E8-6EE7745B64FB}"/>
                  </a:ext>
                </a:extLst>
              </p:cNvPr>
              <p:cNvSpPr txBox="1"/>
              <p:nvPr/>
            </p:nvSpPr>
            <p:spPr>
              <a:xfrm>
                <a:off x="6851250" y="1508434"/>
                <a:ext cx="4293402" cy="369332"/>
              </a:xfrm>
              <a:prstGeom prst="rect">
                <a:avLst/>
              </a:prstGeom>
              <a:noFill/>
            </p:spPr>
            <p:txBody>
              <a:bodyPr wrap="square" rtlCol="0">
                <a:spAutoFit/>
              </a:bodyPr>
              <a:lstStyle/>
              <a:p>
                <a:r>
                  <a:rPr lang="zh-CN" altLang="en-US" dirty="0"/>
                  <a:t>额外加一组高斯成分来拟合干扰的分布：</a:t>
                </a:r>
              </a:p>
            </p:txBody>
          </p:sp>
          <p:sp>
            <p:nvSpPr>
              <p:cNvPr id="17" name="文本框 16">
                <a:extLst>
                  <a:ext uri="{FF2B5EF4-FFF2-40B4-BE49-F238E27FC236}">
                    <a16:creationId xmlns:a16="http://schemas.microsoft.com/office/drawing/2014/main" id="{30972651-525B-428D-8B2A-64E4C7C12D95}"/>
                  </a:ext>
                </a:extLst>
              </p:cNvPr>
              <p:cNvSpPr txBox="1"/>
              <p:nvPr/>
            </p:nvSpPr>
            <p:spPr>
              <a:xfrm>
                <a:off x="6937382" y="3964406"/>
                <a:ext cx="2635243" cy="369332"/>
              </a:xfrm>
              <a:prstGeom prst="rect">
                <a:avLst/>
              </a:prstGeom>
              <a:noFill/>
            </p:spPr>
            <p:txBody>
              <a:bodyPr wrap="square" rtlCol="0">
                <a:spAutoFit/>
              </a:bodyPr>
              <a:lstStyle/>
              <a:p>
                <a:r>
                  <a:rPr lang="zh-CN" altLang="en-US" dirty="0"/>
                  <a:t>干扰项的索引确定为：</a:t>
                </a:r>
              </a:p>
            </p:txBody>
          </p:sp>
          <p:graphicFrame>
            <p:nvGraphicFramePr>
              <p:cNvPr id="18" name="对象 17">
                <a:extLst>
                  <a:ext uri="{FF2B5EF4-FFF2-40B4-BE49-F238E27FC236}">
                    <a16:creationId xmlns:a16="http://schemas.microsoft.com/office/drawing/2014/main" id="{7075A2C2-5D6A-4321-AA6F-9E0295D70E57}"/>
                  </a:ext>
                </a:extLst>
              </p:cNvPr>
              <p:cNvGraphicFramePr>
                <a:graphicFrameLocks noChangeAspect="1"/>
              </p:cNvGraphicFramePr>
              <p:nvPr>
                <p:extLst>
                  <p:ext uri="{D42A27DB-BD31-4B8C-83A1-F6EECF244321}">
                    <p14:modId xmlns:p14="http://schemas.microsoft.com/office/powerpoint/2010/main" val="2741735317"/>
                  </p:ext>
                </p:extLst>
              </p:nvPr>
            </p:nvGraphicFramePr>
            <p:xfrm>
              <a:off x="9067807" y="3504398"/>
              <a:ext cx="1879600" cy="381000"/>
            </p:xfrm>
            <a:graphic>
              <a:graphicData uri="http://schemas.openxmlformats.org/presentationml/2006/ole">
                <mc:AlternateContent xmlns:mc="http://schemas.openxmlformats.org/markup-compatibility/2006">
                  <mc:Choice xmlns:v="urn:schemas-microsoft-com:vml" Requires="v">
                    <p:oleObj spid="_x0000_s63178" name="Equation" r:id="rId14" imgW="1879560" imgH="380880" progId="Equation.DSMT4">
                      <p:embed/>
                    </p:oleObj>
                  </mc:Choice>
                  <mc:Fallback>
                    <p:oleObj name="Equation" r:id="rId14" imgW="1879560" imgH="380880" progId="Equation.DSMT4">
                      <p:embed/>
                      <p:pic>
                        <p:nvPicPr>
                          <p:cNvPr id="0" name=""/>
                          <p:cNvPicPr/>
                          <p:nvPr/>
                        </p:nvPicPr>
                        <p:blipFill>
                          <a:blip r:embed="rId15"/>
                          <a:stretch>
                            <a:fillRect/>
                          </a:stretch>
                        </p:blipFill>
                        <p:spPr>
                          <a:xfrm>
                            <a:off x="9067807" y="3504398"/>
                            <a:ext cx="1879600" cy="381000"/>
                          </a:xfrm>
                          <a:prstGeom prst="rect">
                            <a:avLst/>
                          </a:prstGeom>
                        </p:spPr>
                      </p:pic>
                    </p:oleObj>
                  </mc:Fallback>
                </mc:AlternateContent>
              </a:graphicData>
            </a:graphic>
          </p:graphicFrame>
          <p:sp>
            <p:nvSpPr>
              <p:cNvPr id="19" name="文本框 18">
                <a:extLst>
                  <a:ext uri="{FF2B5EF4-FFF2-40B4-BE49-F238E27FC236}">
                    <a16:creationId xmlns:a16="http://schemas.microsoft.com/office/drawing/2014/main" id="{92EDE315-F448-4A24-ABEF-4029C05713DF}"/>
                  </a:ext>
                </a:extLst>
              </p:cNvPr>
              <p:cNvSpPr txBox="1"/>
              <p:nvPr/>
            </p:nvSpPr>
            <p:spPr>
              <a:xfrm>
                <a:off x="6937382" y="3488965"/>
                <a:ext cx="2130425" cy="369332"/>
              </a:xfrm>
              <a:prstGeom prst="rect">
                <a:avLst/>
              </a:prstGeom>
              <a:noFill/>
            </p:spPr>
            <p:txBody>
              <a:bodyPr wrap="square" rtlCol="0">
                <a:spAutoFit/>
              </a:bodyPr>
              <a:lstStyle/>
              <a:p>
                <a:r>
                  <a:rPr lang="zh-CN" altLang="en-US" dirty="0"/>
                  <a:t>此时有</a:t>
                </a:r>
                <a:r>
                  <a:rPr lang="en-US" altLang="zh-CN" i="1" dirty="0"/>
                  <a:t>J</a:t>
                </a:r>
                <a:r>
                  <a:rPr lang="en-US" altLang="zh-CN" dirty="0"/>
                  <a:t>+1</a:t>
                </a:r>
                <a:r>
                  <a:rPr lang="zh-CN" altLang="en-US" dirty="0"/>
                  <a:t>组参数：</a:t>
                </a:r>
              </a:p>
            </p:txBody>
          </p:sp>
          <p:graphicFrame>
            <p:nvGraphicFramePr>
              <p:cNvPr id="20" name="对象 19">
                <a:extLst>
                  <a:ext uri="{FF2B5EF4-FFF2-40B4-BE49-F238E27FC236}">
                    <a16:creationId xmlns:a16="http://schemas.microsoft.com/office/drawing/2014/main" id="{5AC057BA-C4B2-438B-86B8-01C32FEF72D0}"/>
                  </a:ext>
                </a:extLst>
              </p:cNvPr>
              <p:cNvGraphicFramePr>
                <a:graphicFrameLocks noChangeAspect="1"/>
              </p:cNvGraphicFramePr>
              <p:nvPr>
                <p:extLst>
                  <p:ext uri="{D42A27DB-BD31-4B8C-83A1-F6EECF244321}">
                    <p14:modId xmlns:p14="http://schemas.microsoft.com/office/powerpoint/2010/main" val="2717977338"/>
                  </p:ext>
                </p:extLst>
              </p:nvPr>
            </p:nvGraphicFramePr>
            <p:xfrm>
              <a:off x="8577814" y="5420261"/>
              <a:ext cx="711200" cy="381000"/>
            </p:xfrm>
            <a:graphic>
              <a:graphicData uri="http://schemas.openxmlformats.org/presentationml/2006/ole">
                <mc:AlternateContent xmlns:mc="http://schemas.openxmlformats.org/markup-compatibility/2006">
                  <mc:Choice xmlns:v="urn:schemas-microsoft-com:vml" Requires="v">
                    <p:oleObj spid="_x0000_s63179" name="Equation" r:id="rId16" imgW="711000" imgH="380880" progId="Equation.DSMT4">
                      <p:embed/>
                    </p:oleObj>
                  </mc:Choice>
                  <mc:Fallback>
                    <p:oleObj name="Equation" r:id="rId16" imgW="711000" imgH="380880" progId="Equation.DSMT4">
                      <p:embed/>
                      <p:pic>
                        <p:nvPicPr>
                          <p:cNvPr id="0" name=""/>
                          <p:cNvPicPr/>
                          <p:nvPr/>
                        </p:nvPicPr>
                        <p:blipFill>
                          <a:blip r:embed="rId17"/>
                          <a:stretch>
                            <a:fillRect/>
                          </a:stretch>
                        </p:blipFill>
                        <p:spPr>
                          <a:xfrm>
                            <a:off x="8577814" y="5420261"/>
                            <a:ext cx="711200" cy="381000"/>
                          </a:xfrm>
                          <a:prstGeom prst="rect">
                            <a:avLst/>
                          </a:prstGeom>
                        </p:spPr>
                      </p:pic>
                    </p:oleObj>
                  </mc:Fallback>
                </mc:AlternateContent>
              </a:graphicData>
            </a:graphic>
          </p:graphicFrame>
          <p:sp>
            <p:nvSpPr>
              <p:cNvPr id="21" name="文本框 20">
                <a:extLst>
                  <a:ext uri="{FF2B5EF4-FFF2-40B4-BE49-F238E27FC236}">
                    <a16:creationId xmlns:a16="http://schemas.microsoft.com/office/drawing/2014/main" id="{4B5202BF-0BB3-4176-A227-E4131212CB77}"/>
                  </a:ext>
                </a:extLst>
              </p:cNvPr>
              <p:cNvSpPr txBox="1"/>
              <p:nvPr/>
            </p:nvSpPr>
            <p:spPr>
              <a:xfrm>
                <a:off x="7061200" y="5426095"/>
                <a:ext cx="1720850" cy="369332"/>
              </a:xfrm>
              <a:prstGeom prst="rect">
                <a:avLst/>
              </a:prstGeom>
              <a:noFill/>
            </p:spPr>
            <p:txBody>
              <a:bodyPr wrap="square" rtlCol="0">
                <a:spAutoFit/>
              </a:bodyPr>
              <a:lstStyle/>
              <a:p>
                <a:r>
                  <a:rPr lang="en-US" altLang="zh-CN" dirty="0"/>
                  <a:t>DOA</a:t>
                </a:r>
                <a:r>
                  <a:rPr lang="zh-CN" altLang="en-US" dirty="0"/>
                  <a:t>估计为：</a:t>
                </a:r>
              </a:p>
            </p:txBody>
          </p:sp>
        </p:grpSp>
        <p:sp>
          <p:nvSpPr>
            <p:cNvPr id="33" name="文本框 32">
              <a:extLst>
                <a:ext uri="{FF2B5EF4-FFF2-40B4-BE49-F238E27FC236}">
                  <a16:creationId xmlns:a16="http://schemas.microsoft.com/office/drawing/2014/main" id="{AE908A18-F2F5-4062-9829-258AC77D65FD}"/>
                </a:ext>
              </a:extLst>
            </p:cNvPr>
            <p:cNvSpPr txBox="1"/>
            <p:nvPr/>
          </p:nvSpPr>
          <p:spPr>
            <a:xfrm>
              <a:off x="6604001" y="1214287"/>
              <a:ext cx="5003800" cy="4412995"/>
            </a:xfrm>
            <a:prstGeom prst="rect">
              <a:avLst/>
            </a:prstGeom>
            <a:noFill/>
            <a:ln w="38100">
              <a:solidFill>
                <a:srgbClr val="8D1111"/>
              </a:solidFill>
            </a:ln>
          </p:spPr>
          <p:txBody>
            <a:bodyPr wrap="square" rtlCol="0">
              <a:spAutoFit/>
            </a:bodyPr>
            <a:lstStyle/>
            <a:p>
              <a:endParaRPr lang="zh-CN" altLang="en-US" dirty="0"/>
            </a:p>
          </p:txBody>
        </p:sp>
      </p:grpSp>
      <p:sp>
        <p:nvSpPr>
          <p:cNvPr id="38" name="文本框 37">
            <a:extLst>
              <a:ext uri="{FF2B5EF4-FFF2-40B4-BE49-F238E27FC236}">
                <a16:creationId xmlns:a16="http://schemas.microsoft.com/office/drawing/2014/main" id="{789458CD-A8D9-4E13-9309-3E8D831D557D}"/>
              </a:ext>
            </a:extLst>
          </p:cNvPr>
          <p:cNvSpPr txBox="1"/>
          <p:nvPr/>
        </p:nvSpPr>
        <p:spPr>
          <a:xfrm>
            <a:off x="6524449" y="1030926"/>
            <a:ext cx="1317224" cy="369332"/>
          </a:xfrm>
          <a:prstGeom prst="rect">
            <a:avLst/>
          </a:prstGeom>
          <a:noFill/>
        </p:spPr>
        <p:txBody>
          <a:bodyPr wrap="square" rtlCol="0">
            <a:spAutoFit/>
          </a:bodyPr>
          <a:lstStyle/>
          <a:p>
            <a:r>
              <a:rPr lang="en-US" altLang="zh-CN" b="1" dirty="0">
                <a:solidFill>
                  <a:srgbClr val="8D1111"/>
                </a:solidFill>
              </a:rPr>
              <a:t>DOA</a:t>
            </a:r>
            <a:r>
              <a:rPr lang="zh-CN" altLang="en-US" b="1" dirty="0">
                <a:solidFill>
                  <a:srgbClr val="8D1111"/>
                </a:solidFill>
              </a:rPr>
              <a:t>提取</a:t>
            </a:r>
          </a:p>
        </p:txBody>
      </p:sp>
      <p:sp>
        <p:nvSpPr>
          <p:cNvPr id="39" name="文本框 38">
            <a:extLst>
              <a:ext uri="{FF2B5EF4-FFF2-40B4-BE49-F238E27FC236}">
                <a16:creationId xmlns:a16="http://schemas.microsoft.com/office/drawing/2014/main" id="{0CA9DE73-9202-4EDD-B2B0-E73C4E2F9C24}"/>
              </a:ext>
            </a:extLst>
          </p:cNvPr>
          <p:cNvSpPr txBox="1"/>
          <p:nvPr/>
        </p:nvSpPr>
        <p:spPr>
          <a:xfrm>
            <a:off x="848704" y="2836822"/>
            <a:ext cx="1663587" cy="369332"/>
          </a:xfrm>
          <a:prstGeom prst="rect">
            <a:avLst/>
          </a:prstGeom>
          <a:noFill/>
        </p:spPr>
        <p:txBody>
          <a:bodyPr wrap="square" rtlCol="0">
            <a:spAutoFit/>
          </a:bodyPr>
          <a:lstStyle/>
          <a:p>
            <a:r>
              <a:rPr lang="zh-CN" altLang="en-US" b="1" dirty="0">
                <a:solidFill>
                  <a:srgbClr val="8D1111"/>
                </a:solidFill>
              </a:rPr>
              <a:t>最优方向确定</a:t>
            </a:r>
          </a:p>
        </p:txBody>
      </p:sp>
      <p:sp>
        <p:nvSpPr>
          <p:cNvPr id="4" name="灯片编号占位符 3">
            <a:extLst>
              <a:ext uri="{FF2B5EF4-FFF2-40B4-BE49-F238E27FC236}">
                <a16:creationId xmlns:a16="http://schemas.microsoft.com/office/drawing/2014/main" id="{B9376375-B99D-42C7-8628-9E07E3CDA222}"/>
              </a:ext>
            </a:extLst>
          </p:cNvPr>
          <p:cNvSpPr>
            <a:spLocks noGrp="1"/>
          </p:cNvSpPr>
          <p:nvPr>
            <p:ph type="sldNum" sz="quarter" idx="12"/>
          </p:nvPr>
        </p:nvSpPr>
        <p:spPr/>
        <p:txBody>
          <a:bodyPr/>
          <a:lstStyle/>
          <a:p>
            <a:fld id="{48F63A3B-78C7-47BE-AE5E-E10140E04643}" type="slidenum">
              <a:rPr lang="en-US" smtClean="0"/>
              <a:pPr/>
              <a:t>46</a:t>
            </a:fld>
            <a:r>
              <a:rPr lang="en-US"/>
              <a:t>/50</a:t>
            </a:r>
            <a:endParaRPr lang="en-US" dirty="0"/>
          </a:p>
        </p:txBody>
      </p:sp>
    </p:spTree>
    <p:extLst>
      <p:ext uri="{BB962C8B-B14F-4D97-AF65-F5344CB8AC3E}">
        <p14:creationId xmlns:p14="http://schemas.microsoft.com/office/powerpoint/2010/main" val="4063486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A2915E-4294-4CC7-8095-B6F55F0D5586}"/>
              </a:ext>
            </a:extLst>
          </p:cNvPr>
          <p:cNvSpPr>
            <a:spLocks noGrp="1"/>
          </p:cNvSpPr>
          <p:nvPr>
            <p:ph type="title"/>
          </p:nvPr>
        </p:nvSpPr>
        <p:spPr/>
        <p:txBody>
          <a:bodyPr/>
          <a:lstStyle/>
          <a:p>
            <a:r>
              <a:rPr lang="zh-CN" altLang="en-US" dirty="0"/>
              <a:t>性能评估</a:t>
            </a:r>
            <a:r>
              <a:rPr lang="en-US" altLang="zh-CN" dirty="0"/>
              <a:t>Ⅰ</a:t>
            </a:r>
            <a:endParaRPr lang="zh-CN" altLang="en-US" dirty="0"/>
          </a:p>
        </p:txBody>
      </p:sp>
      <p:pic>
        <p:nvPicPr>
          <p:cNvPr id="6" name="内容占位符 5">
            <a:extLst>
              <a:ext uri="{FF2B5EF4-FFF2-40B4-BE49-F238E27FC236}">
                <a16:creationId xmlns:a16="http://schemas.microsoft.com/office/drawing/2014/main" id="{0C12FDD9-8146-451C-B016-7FA67E0DEF5C}"/>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27805" y="1285299"/>
            <a:ext cx="3597650" cy="2880059"/>
          </a:xfrm>
        </p:spPr>
      </p:pic>
      <p:pic>
        <p:nvPicPr>
          <p:cNvPr id="8" name="图片 7">
            <a:extLst>
              <a:ext uri="{FF2B5EF4-FFF2-40B4-BE49-F238E27FC236}">
                <a16:creationId xmlns:a16="http://schemas.microsoft.com/office/drawing/2014/main" id="{A885EC66-6656-48E1-A2A6-1A052A1E16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86187" y="1285298"/>
            <a:ext cx="3619623" cy="2880059"/>
          </a:xfrm>
          <a:prstGeom prst="rect">
            <a:avLst/>
          </a:prstGeom>
        </p:spPr>
      </p:pic>
      <p:pic>
        <p:nvPicPr>
          <p:cNvPr id="10" name="图片 9">
            <a:extLst>
              <a:ext uri="{FF2B5EF4-FFF2-40B4-BE49-F238E27FC236}">
                <a16:creationId xmlns:a16="http://schemas.microsoft.com/office/drawing/2014/main" id="{C2C85966-3EB8-4A10-B33C-A08C6A58741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42124" y="1255445"/>
            <a:ext cx="3597651" cy="2909912"/>
          </a:xfrm>
          <a:prstGeom prst="rect">
            <a:avLst/>
          </a:prstGeom>
        </p:spPr>
      </p:pic>
      <p:sp>
        <p:nvSpPr>
          <p:cNvPr id="9" name="文本框 8">
            <a:extLst>
              <a:ext uri="{FF2B5EF4-FFF2-40B4-BE49-F238E27FC236}">
                <a16:creationId xmlns:a16="http://schemas.microsoft.com/office/drawing/2014/main" id="{FE867567-5858-4FE1-BCA4-E9FB8490CE77}"/>
              </a:ext>
            </a:extLst>
          </p:cNvPr>
          <p:cNvSpPr txBox="1"/>
          <p:nvPr/>
        </p:nvSpPr>
        <p:spPr>
          <a:xfrm>
            <a:off x="3276601" y="5480001"/>
            <a:ext cx="6337206"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提出的方法在此场景下具有较好的性能。       </a:t>
            </a:r>
            <a:r>
              <a:rPr lang="zh-CN" altLang="en-US" b="1" dirty="0">
                <a:solidFill>
                  <a:srgbClr val="8D1111"/>
                </a:solidFill>
              </a:rPr>
              <a:t>🙂</a:t>
            </a:r>
            <a:endParaRPr lang="zh-CN" altLang="en-US" b="1" dirty="0">
              <a:solidFill>
                <a:schemeClr val="tx1"/>
              </a:solidFill>
            </a:endParaRPr>
          </a:p>
        </p:txBody>
      </p:sp>
      <p:sp>
        <p:nvSpPr>
          <p:cNvPr id="4" name="文本框 3">
            <a:extLst>
              <a:ext uri="{FF2B5EF4-FFF2-40B4-BE49-F238E27FC236}">
                <a16:creationId xmlns:a16="http://schemas.microsoft.com/office/drawing/2014/main" id="{CEC8FE0D-F21D-44A7-97C8-AD7ECEB21FDA}"/>
              </a:ext>
            </a:extLst>
          </p:cNvPr>
          <p:cNvSpPr txBox="1"/>
          <p:nvPr/>
        </p:nvSpPr>
        <p:spPr>
          <a:xfrm>
            <a:off x="1450433" y="4314825"/>
            <a:ext cx="2019300" cy="369332"/>
          </a:xfrm>
          <a:prstGeom prst="rect">
            <a:avLst/>
          </a:prstGeom>
          <a:noFill/>
        </p:spPr>
        <p:txBody>
          <a:bodyPr wrap="square" rtlCol="0">
            <a:spAutoFit/>
          </a:bodyPr>
          <a:lstStyle/>
          <a:p>
            <a:r>
              <a:rPr lang="en-US" altLang="zh-CN" dirty="0"/>
              <a:t>(a) </a:t>
            </a:r>
            <a:r>
              <a:rPr lang="zh-CN" altLang="en-US" dirty="0"/>
              <a:t>声源夹角</a:t>
            </a:r>
          </a:p>
        </p:txBody>
      </p:sp>
      <p:sp>
        <p:nvSpPr>
          <p:cNvPr id="12" name="文本框 11">
            <a:extLst>
              <a:ext uri="{FF2B5EF4-FFF2-40B4-BE49-F238E27FC236}">
                <a16:creationId xmlns:a16="http://schemas.microsoft.com/office/drawing/2014/main" id="{A74F6C63-D626-4567-8C72-2A5632CB1AF9}"/>
              </a:ext>
            </a:extLst>
          </p:cNvPr>
          <p:cNvSpPr txBox="1"/>
          <p:nvPr/>
        </p:nvSpPr>
        <p:spPr>
          <a:xfrm>
            <a:off x="5831933" y="4314825"/>
            <a:ext cx="911767" cy="369332"/>
          </a:xfrm>
          <a:prstGeom prst="rect">
            <a:avLst/>
          </a:prstGeom>
          <a:noFill/>
        </p:spPr>
        <p:txBody>
          <a:bodyPr wrap="square" rtlCol="0">
            <a:spAutoFit/>
          </a:bodyPr>
          <a:lstStyle/>
          <a:p>
            <a:r>
              <a:rPr lang="en-US" altLang="zh-CN" dirty="0"/>
              <a:t>(b) T</a:t>
            </a:r>
            <a:r>
              <a:rPr lang="en-US" altLang="zh-CN" sz="1200" dirty="0"/>
              <a:t>60</a:t>
            </a:r>
            <a:endParaRPr lang="zh-CN" altLang="en-US" dirty="0"/>
          </a:p>
        </p:txBody>
      </p:sp>
      <p:sp>
        <p:nvSpPr>
          <p:cNvPr id="13" name="文本框 12">
            <a:extLst>
              <a:ext uri="{FF2B5EF4-FFF2-40B4-BE49-F238E27FC236}">
                <a16:creationId xmlns:a16="http://schemas.microsoft.com/office/drawing/2014/main" id="{7B5B6D00-3AE6-414E-9C5F-A02D1E445137}"/>
              </a:ext>
            </a:extLst>
          </p:cNvPr>
          <p:cNvSpPr txBox="1"/>
          <p:nvPr/>
        </p:nvSpPr>
        <p:spPr>
          <a:xfrm>
            <a:off x="9913666" y="4314825"/>
            <a:ext cx="1040084" cy="369332"/>
          </a:xfrm>
          <a:prstGeom prst="rect">
            <a:avLst/>
          </a:prstGeom>
          <a:noFill/>
        </p:spPr>
        <p:txBody>
          <a:bodyPr wrap="square" rtlCol="0">
            <a:spAutoFit/>
          </a:bodyPr>
          <a:lstStyle/>
          <a:p>
            <a:r>
              <a:rPr lang="en-US" altLang="zh-CN" dirty="0"/>
              <a:t>(c) SNR</a:t>
            </a:r>
            <a:endParaRPr lang="zh-CN" altLang="en-US" dirty="0"/>
          </a:p>
        </p:txBody>
      </p:sp>
      <p:sp>
        <p:nvSpPr>
          <p:cNvPr id="5" name="灯片编号占位符 4">
            <a:extLst>
              <a:ext uri="{FF2B5EF4-FFF2-40B4-BE49-F238E27FC236}">
                <a16:creationId xmlns:a16="http://schemas.microsoft.com/office/drawing/2014/main" id="{22CD11B1-0999-4C99-9716-54822A0042EA}"/>
              </a:ext>
            </a:extLst>
          </p:cNvPr>
          <p:cNvSpPr>
            <a:spLocks noGrp="1"/>
          </p:cNvSpPr>
          <p:nvPr>
            <p:ph type="sldNum" sz="quarter" idx="12"/>
          </p:nvPr>
        </p:nvSpPr>
        <p:spPr/>
        <p:txBody>
          <a:bodyPr/>
          <a:lstStyle/>
          <a:p>
            <a:fld id="{48F63A3B-78C7-47BE-AE5E-E10140E04643}" type="slidenum">
              <a:rPr lang="en-US" smtClean="0"/>
              <a:pPr/>
              <a:t>47</a:t>
            </a:fld>
            <a:r>
              <a:rPr lang="en-US"/>
              <a:t>/50</a:t>
            </a:r>
            <a:endParaRPr lang="en-US" dirty="0"/>
          </a:p>
        </p:txBody>
      </p:sp>
    </p:spTree>
    <p:extLst>
      <p:ext uri="{BB962C8B-B14F-4D97-AF65-F5344CB8AC3E}">
        <p14:creationId xmlns:p14="http://schemas.microsoft.com/office/powerpoint/2010/main" val="13802058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F7633-9303-49DD-BEA8-520CC4310077}"/>
              </a:ext>
            </a:extLst>
          </p:cNvPr>
          <p:cNvSpPr>
            <a:spLocks noGrp="1"/>
          </p:cNvSpPr>
          <p:nvPr>
            <p:ph type="title"/>
          </p:nvPr>
        </p:nvSpPr>
        <p:spPr/>
        <p:txBody>
          <a:bodyPr/>
          <a:lstStyle/>
          <a:p>
            <a:r>
              <a:rPr lang="zh-CN" altLang="en-US" dirty="0"/>
              <a:t>性能评估</a:t>
            </a:r>
            <a:r>
              <a:rPr lang="en-US" altLang="zh-CN" dirty="0"/>
              <a:t>Ⅱ</a:t>
            </a:r>
            <a:endParaRPr lang="zh-CN" altLang="en-US" dirty="0"/>
          </a:p>
        </p:txBody>
      </p:sp>
      <p:pic>
        <p:nvPicPr>
          <p:cNvPr id="6" name="内容占位符 5">
            <a:extLst>
              <a:ext uri="{FF2B5EF4-FFF2-40B4-BE49-F238E27FC236}">
                <a16:creationId xmlns:a16="http://schemas.microsoft.com/office/drawing/2014/main" id="{CBCFD159-5B75-4679-874B-AD1ACA37BDB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27805" y="1253331"/>
            <a:ext cx="3588413" cy="2886192"/>
          </a:xfrm>
        </p:spPr>
      </p:pic>
      <p:pic>
        <p:nvPicPr>
          <p:cNvPr id="8" name="图片 7">
            <a:extLst>
              <a:ext uri="{FF2B5EF4-FFF2-40B4-BE49-F238E27FC236}">
                <a16:creationId xmlns:a16="http://schemas.microsoft.com/office/drawing/2014/main" id="{32B969E5-184A-47AA-90C0-55341EEB362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75781" y="1253331"/>
            <a:ext cx="3588413" cy="2886192"/>
          </a:xfrm>
          <a:prstGeom prst="rect">
            <a:avLst/>
          </a:prstGeom>
        </p:spPr>
      </p:pic>
      <p:pic>
        <p:nvPicPr>
          <p:cNvPr id="10" name="图片 9">
            <a:extLst>
              <a:ext uri="{FF2B5EF4-FFF2-40B4-BE49-F238E27FC236}">
                <a16:creationId xmlns:a16="http://schemas.microsoft.com/office/drawing/2014/main" id="{E29EB336-379C-40EE-8F19-838DD84ED0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01793" y="1250738"/>
            <a:ext cx="3588413" cy="2888785"/>
          </a:xfrm>
          <a:prstGeom prst="rect">
            <a:avLst/>
          </a:prstGeom>
        </p:spPr>
      </p:pic>
      <p:sp>
        <p:nvSpPr>
          <p:cNvPr id="9" name="文本框 8">
            <a:extLst>
              <a:ext uri="{FF2B5EF4-FFF2-40B4-BE49-F238E27FC236}">
                <a16:creationId xmlns:a16="http://schemas.microsoft.com/office/drawing/2014/main" id="{056225E9-2EAF-4179-816F-22D142C9B4A0}"/>
              </a:ext>
            </a:extLst>
          </p:cNvPr>
          <p:cNvSpPr txBox="1"/>
          <p:nvPr/>
        </p:nvSpPr>
        <p:spPr>
          <a:xfrm>
            <a:off x="3736433" y="5608927"/>
            <a:ext cx="4883692"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提出的方法对其他算法有性能的提升。       </a:t>
            </a:r>
            <a:r>
              <a:rPr lang="zh-CN" altLang="en-US" b="1" dirty="0">
                <a:solidFill>
                  <a:srgbClr val="8D1111"/>
                </a:solidFill>
              </a:rPr>
              <a:t>🙂</a:t>
            </a:r>
            <a:endParaRPr lang="zh-CN" altLang="en-US" b="1" dirty="0">
              <a:solidFill>
                <a:schemeClr val="tx1"/>
              </a:solidFill>
            </a:endParaRPr>
          </a:p>
        </p:txBody>
      </p:sp>
      <p:sp>
        <p:nvSpPr>
          <p:cNvPr id="12" name="文本框 11">
            <a:extLst>
              <a:ext uri="{FF2B5EF4-FFF2-40B4-BE49-F238E27FC236}">
                <a16:creationId xmlns:a16="http://schemas.microsoft.com/office/drawing/2014/main" id="{C5A3DB81-8F72-430D-9DDC-2329BEA8FF04}"/>
              </a:ext>
            </a:extLst>
          </p:cNvPr>
          <p:cNvSpPr txBox="1"/>
          <p:nvPr/>
        </p:nvSpPr>
        <p:spPr>
          <a:xfrm>
            <a:off x="1717134" y="4291694"/>
            <a:ext cx="1416591" cy="369332"/>
          </a:xfrm>
          <a:prstGeom prst="rect">
            <a:avLst/>
          </a:prstGeom>
          <a:noFill/>
        </p:spPr>
        <p:txBody>
          <a:bodyPr wrap="square" rtlCol="0">
            <a:spAutoFit/>
          </a:bodyPr>
          <a:lstStyle/>
          <a:p>
            <a:r>
              <a:rPr lang="en-US" altLang="zh-CN" dirty="0"/>
              <a:t>(a) </a:t>
            </a:r>
            <a:r>
              <a:rPr lang="zh-CN" altLang="en-US" dirty="0"/>
              <a:t>声源夹角</a:t>
            </a:r>
          </a:p>
        </p:txBody>
      </p:sp>
      <p:sp>
        <p:nvSpPr>
          <p:cNvPr id="13" name="文本框 12">
            <a:extLst>
              <a:ext uri="{FF2B5EF4-FFF2-40B4-BE49-F238E27FC236}">
                <a16:creationId xmlns:a16="http://schemas.microsoft.com/office/drawing/2014/main" id="{551C0BD8-E9D8-4F7B-8FD3-EE14C29A74DC}"/>
              </a:ext>
            </a:extLst>
          </p:cNvPr>
          <p:cNvSpPr txBox="1"/>
          <p:nvPr/>
        </p:nvSpPr>
        <p:spPr>
          <a:xfrm>
            <a:off x="5722396" y="4291694"/>
            <a:ext cx="911767" cy="369332"/>
          </a:xfrm>
          <a:prstGeom prst="rect">
            <a:avLst/>
          </a:prstGeom>
          <a:noFill/>
        </p:spPr>
        <p:txBody>
          <a:bodyPr wrap="square" rtlCol="0">
            <a:spAutoFit/>
          </a:bodyPr>
          <a:lstStyle/>
          <a:p>
            <a:r>
              <a:rPr lang="en-US" altLang="zh-CN" dirty="0"/>
              <a:t>(b) T</a:t>
            </a:r>
            <a:r>
              <a:rPr lang="en-US" altLang="zh-CN" sz="1200" dirty="0"/>
              <a:t>60</a:t>
            </a:r>
            <a:endParaRPr lang="zh-CN" altLang="en-US" dirty="0"/>
          </a:p>
        </p:txBody>
      </p:sp>
      <p:sp>
        <p:nvSpPr>
          <p:cNvPr id="14" name="文本框 13">
            <a:extLst>
              <a:ext uri="{FF2B5EF4-FFF2-40B4-BE49-F238E27FC236}">
                <a16:creationId xmlns:a16="http://schemas.microsoft.com/office/drawing/2014/main" id="{FBDB82D3-379F-43B3-8F97-42DC1FD2785F}"/>
              </a:ext>
            </a:extLst>
          </p:cNvPr>
          <p:cNvSpPr txBox="1"/>
          <p:nvPr/>
        </p:nvSpPr>
        <p:spPr>
          <a:xfrm>
            <a:off x="9549945" y="4230463"/>
            <a:ext cx="1040084" cy="369332"/>
          </a:xfrm>
          <a:prstGeom prst="rect">
            <a:avLst/>
          </a:prstGeom>
          <a:noFill/>
        </p:spPr>
        <p:txBody>
          <a:bodyPr wrap="square" rtlCol="0">
            <a:spAutoFit/>
          </a:bodyPr>
          <a:lstStyle/>
          <a:p>
            <a:r>
              <a:rPr lang="en-US" altLang="zh-CN" dirty="0"/>
              <a:t>(c) SNR</a:t>
            </a:r>
            <a:endParaRPr lang="zh-CN" altLang="en-US" dirty="0"/>
          </a:p>
        </p:txBody>
      </p:sp>
      <p:sp>
        <p:nvSpPr>
          <p:cNvPr id="4" name="灯片编号占位符 3">
            <a:extLst>
              <a:ext uri="{FF2B5EF4-FFF2-40B4-BE49-F238E27FC236}">
                <a16:creationId xmlns:a16="http://schemas.microsoft.com/office/drawing/2014/main" id="{A9FF844C-DFED-414C-A158-6E9D02371F87}"/>
              </a:ext>
            </a:extLst>
          </p:cNvPr>
          <p:cNvSpPr>
            <a:spLocks noGrp="1"/>
          </p:cNvSpPr>
          <p:nvPr>
            <p:ph type="sldNum" sz="quarter" idx="12"/>
          </p:nvPr>
        </p:nvSpPr>
        <p:spPr/>
        <p:txBody>
          <a:bodyPr/>
          <a:lstStyle/>
          <a:p>
            <a:fld id="{48F63A3B-78C7-47BE-AE5E-E10140E04643}" type="slidenum">
              <a:rPr lang="en-US" smtClean="0"/>
              <a:pPr/>
              <a:t>48</a:t>
            </a:fld>
            <a:r>
              <a:rPr lang="en-US"/>
              <a:t>/50</a:t>
            </a:r>
            <a:endParaRPr lang="en-US" dirty="0"/>
          </a:p>
        </p:txBody>
      </p:sp>
    </p:spTree>
    <p:extLst>
      <p:ext uri="{BB962C8B-B14F-4D97-AF65-F5344CB8AC3E}">
        <p14:creationId xmlns:p14="http://schemas.microsoft.com/office/powerpoint/2010/main" val="241712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1A8DD6-37FF-4953-A13D-3429B079D989}"/>
              </a:ext>
            </a:extLst>
          </p:cNvPr>
          <p:cNvSpPr>
            <a:spLocks noGrp="1"/>
          </p:cNvSpPr>
          <p:nvPr>
            <p:ph type="title"/>
          </p:nvPr>
        </p:nvSpPr>
        <p:spPr/>
        <p:txBody>
          <a:bodyPr/>
          <a:lstStyle/>
          <a:p>
            <a:r>
              <a:rPr lang="zh-CN" altLang="en-US" dirty="0"/>
              <a:t>总结与展望</a:t>
            </a:r>
          </a:p>
        </p:txBody>
      </p:sp>
      <p:sp>
        <p:nvSpPr>
          <p:cNvPr id="3" name="文本框 2">
            <a:extLst>
              <a:ext uri="{FF2B5EF4-FFF2-40B4-BE49-F238E27FC236}">
                <a16:creationId xmlns:a16="http://schemas.microsoft.com/office/drawing/2014/main" id="{EFEE31D1-4A72-4012-BD4F-2B6275D46258}"/>
              </a:ext>
            </a:extLst>
          </p:cNvPr>
          <p:cNvSpPr txBox="1"/>
          <p:nvPr/>
        </p:nvSpPr>
        <p:spPr>
          <a:xfrm>
            <a:off x="1967345" y="1548362"/>
            <a:ext cx="8081818" cy="2031325"/>
          </a:xfrm>
          <a:prstGeom prst="rect">
            <a:avLst/>
          </a:prstGeom>
          <a:noFill/>
        </p:spPr>
        <p:txBody>
          <a:bodyPr wrap="square" rtlCol="0">
            <a:spAutoFit/>
          </a:bodyPr>
          <a:lstStyle/>
          <a:p>
            <a:pPr marL="285750" indent="-285750">
              <a:buClr>
                <a:srgbClr val="8D1111"/>
              </a:buClr>
              <a:buFont typeface="Wingdings" panose="05000000000000000000" pitchFamily="2" charset="2"/>
              <a:buChar char="ü"/>
            </a:pPr>
            <a:r>
              <a:rPr lang="zh-CN" altLang="en-US" dirty="0"/>
              <a:t>提出了基于帧最占优声源的时频点挑选和</a:t>
            </a:r>
            <a:r>
              <a:rPr lang="en-US" altLang="zh-CN" dirty="0"/>
              <a:t>DOA</a:t>
            </a:r>
            <a:r>
              <a:rPr lang="zh-CN" altLang="en-US" dirty="0"/>
              <a:t>估计方法。</a:t>
            </a:r>
            <a:endParaRPr lang="en-US" altLang="zh-CN" dirty="0"/>
          </a:p>
          <a:p>
            <a:pPr marL="285750" indent="-285750">
              <a:buClr>
                <a:srgbClr val="8D1111"/>
              </a:buClr>
              <a:buFont typeface="Wingdings" panose="05000000000000000000" pitchFamily="2" charset="2"/>
              <a:buChar char="ü"/>
            </a:pPr>
            <a:endParaRPr lang="en-US" altLang="zh-CN" dirty="0"/>
          </a:p>
          <a:p>
            <a:pPr marL="285750" indent="-285750">
              <a:buClr>
                <a:srgbClr val="8D1111"/>
              </a:buClr>
              <a:buFont typeface="Wingdings" panose="05000000000000000000" pitchFamily="2" charset="2"/>
              <a:buChar char="ü"/>
            </a:pPr>
            <a:r>
              <a:rPr lang="zh-CN" altLang="en-US" dirty="0"/>
              <a:t>提出了基于多源一致性的时频点挑选和</a:t>
            </a:r>
            <a:r>
              <a:rPr lang="en-US" altLang="zh-CN" dirty="0"/>
              <a:t>DOA</a:t>
            </a:r>
            <a:r>
              <a:rPr lang="zh-CN" altLang="en-US" dirty="0"/>
              <a:t>估计方法。</a:t>
            </a:r>
            <a:endParaRPr lang="en-US" altLang="zh-CN" dirty="0"/>
          </a:p>
          <a:p>
            <a:pPr marL="285750" indent="-285750">
              <a:buClr>
                <a:srgbClr val="8D1111"/>
              </a:buClr>
              <a:buFont typeface="Wingdings" panose="05000000000000000000" pitchFamily="2" charset="2"/>
              <a:buChar char="ü"/>
            </a:pPr>
            <a:endParaRPr lang="en-US" altLang="zh-CN" dirty="0"/>
          </a:p>
          <a:p>
            <a:pPr marL="285750" indent="-285750">
              <a:buClr>
                <a:srgbClr val="8D1111"/>
              </a:buClr>
              <a:buFont typeface="Wingdings" panose="05000000000000000000" pitchFamily="2" charset="2"/>
              <a:buChar char="ü"/>
            </a:pPr>
            <a:r>
              <a:rPr lang="zh-CN" altLang="en-US" dirty="0"/>
              <a:t>提出了兼顾邻近声源场景的</a:t>
            </a:r>
            <a:r>
              <a:rPr lang="en-US" altLang="zh-CN" dirty="0"/>
              <a:t>DOA</a:t>
            </a:r>
            <a:r>
              <a:rPr lang="zh-CN" altLang="en-US" dirty="0"/>
              <a:t>估计方法。</a:t>
            </a:r>
            <a:endParaRPr lang="en-US" altLang="zh-CN" dirty="0"/>
          </a:p>
          <a:p>
            <a:pPr marL="285750" indent="-285750">
              <a:buClr>
                <a:srgbClr val="8D1111"/>
              </a:buClr>
              <a:buFont typeface="Wingdings" panose="05000000000000000000" pitchFamily="2" charset="2"/>
              <a:buChar char="ü"/>
            </a:pPr>
            <a:endParaRPr lang="en-US" altLang="zh-CN" dirty="0"/>
          </a:p>
          <a:p>
            <a:pPr marL="285750" indent="-285750">
              <a:buClr>
                <a:srgbClr val="8D1111"/>
              </a:buClr>
              <a:buFont typeface="Wingdings" panose="05000000000000000000" pitchFamily="2" charset="2"/>
              <a:buChar char="ü"/>
            </a:pPr>
            <a:r>
              <a:rPr lang="zh-CN" altLang="en-US" dirty="0"/>
              <a:t>改进了基于直方图，基于聚类以及基于高斯混合模型的</a:t>
            </a:r>
            <a:r>
              <a:rPr lang="en-US" altLang="zh-CN" dirty="0"/>
              <a:t>DOA</a:t>
            </a:r>
            <a:r>
              <a:rPr lang="zh-CN" altLang="en-US" dirty="0"/>
              <a:t>提取算法。</a:t>
            </a:r>
          </a:p>
        </p:txBody>
      </p:sp>
      <p:sp>
        <p:nvSpPr>
          <p:cNvPr id="5" name="文本框 4">
            <a:extLst>
              <a:ext uri="{FF2B5EF4-FFF2-40B4-BE49-F238E27FC236}">
                <a16:creationId xmlns:a16="http://schemas.microsoft.com/office/drawing/2014/main" id="{DC783E22-D7B8-4A69-A40E-109816BF0CAF}"/>
              </a:ext>
            </a:extLst>
          </p:cNvPr>
          <p:cNvSpPr txBox="1"/>
          <p:nvPr/>
        </p:nvSpPr>
        <p:spPr>
          <a:xfrm>
            <a:off x="1967345" y="4022617"/>
            <a:ext cx="7906327" cy="1477328"/>
          </a:xfrm>
          <a:prstGeom prst="rect">
            <a:avLst/>
          </a:prstGeom>
          <a:noFill/>
        </p:spPr>
        <p:txBody>
          <a:bodyPr wrap="square" rtlCol="0">
            <a:spAutoFit/>
          </a:bodyPr>
          <a:lstStyle/>
          <a:p>
            <a:pPr marL="285750" indent="-285750">
              <a:buClr>
                <a:srgbClr val="8D1111"/>
              </a:buClr>
              <a:buFont typeface="Wingdings" panose="05000000000000000000" pitchFamily="2" charset="2"/>
              <a:buChar char="p"/>
            </a:pPr>
            <a:r>
              <a:rPr lang="zh-CN" altLang="en-US" dirty="0"/>
              <a:t>室内移动声源的追踪。</a:t>
            </a:r>
            <a:endParaRPr lang="en-US" altLang="zh-CN" dirty="0"/>
          </a:p>
          <a:p>
            <a:pPr marL="285750" indent="-285750">
              <a:buClr>
                <a:srgbClr val="8D1111"/>
              </a:buClr>
              <a:buFont typeface="Wingdings" panose="05000000000000000000" pitchFamily="2" charset="2"/>
              <a:buChar char="p"/>
            </a:pPr>
            <a:endParaRPr lang="en-US" altLang="zh-CN" dirty="0"/>
          </a:p>
          <a:p>
            <a:pPr marL="285750" indent="-285750">
              <a:buClr>
                <a:srgbClr val="8D1111"/>
              </a:buClr>
              <a:buFont typeface="Wingdings" panose="05000000000000000000" pitchFamily="2" charset="2"/>
              <a:buChar char="p"/>
            </a:pPr>
            <a:r>
              <a:rPr lang="zh-CN" altLang="en-US" dirty="0"/>
              <a:t>声源数目的估计。</a:t>
            </a:r>
            <a:endParaRPr lang="en-US" altLang="zh-CN" dirty="0"/>
          </a:p>
          <a:p>
            <a:pPr marL="285750" indent="-285750">
              <a:buClr>
                <a:srgbClr val="8D1111"/>
              </a:buClr>
              <a:buFont typeface="Wingdings" panose="05000000000000000000" pitchFamily="2" charset="2"/>
              <a:buChar char="p"/>
            </a:pPr>
            <a:endParaRPr lang="en-US" altLang="zh-CN" dirty="0"/>
          </a:p>
          <a:p>
            <a:pPr marL="285750" indent="-285750">
              <a:buClr>
                <a:srgbClr val="8D1111"/>
              </a:buClr>
              <a:buFont typeface="Wingdings" panose="05000000000000000000" pitchFamily="2" charset="2"/>
              <a:buChar char="p"/>
            </a:pPr>
            <a:r>
              <a:rPr lang="zh-CN" altLang="en-US" dirty="0"/>
              <a:t>多声矢量传感器阵列的应用，以及非共点式声矢量传感器的讨论。</a:t>
            </a:r>
          </a:p>
        </p:txBody>
      </p:sp>
      <p:sp>
        <p:nvSpPr>
          <p:cNvPr id="6" name="灯片编号占位符 5">
            <a:extLst>
              <a:ext uri="{FF2B5EF4-FFF2-40B4-BE49-F238E27FC236}">
                <a16:creationId xmlns:a16="http://schemas.microsoft.com/office/drawing/2014/main" id="{CD5ECCD7-0F94-4E11-8284-9E1999F11FE3}"/>
              </a:ext>
            </a:extLst>
          </p:cNvPr>
          <p:cNvSpPr>
            <a:spLocks noGrp="1"/>
          </p:cNvSpPr>
          <p:nvPr>
            <p:ph type="sldNum" sz="quarter" idx="12"/>
          </p:nvPr>
        </p:nvSpPr>
        <p:spPr/>
        <p:txBody>
          <a:bodyPr/>
          <a:lstStyle/>
          <a:p>
            <a:fld id="{48F63A3B-78C7-47BE-AE5E-E10140E04643}" type="slidenum">
              <a:rPr lang="en-US" smtClean="0"/>
              <a:pPr/>
              <a:t>49</a:t>
            </a:fld>
            <a:r>
              <a:rPr lang="en-US"/>
              <a:t>/50</a:t>
            </a:r>
            <a:endParaRPr lang="en-US" dirty="0"/>
          </a:p>
        </p:txBody>
      </p:sp>
    </p:spTree>
    <p:extLst>
      <p:ext uri="{BB962C8B-B14F-4D97-AF65-F5344CB8AC3E}">
        <p14:creationId xmlns:p14="http://schemas.microsoft.com/office/powerpoint/2010/main" val="3539182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传声器种类</a:t>
            </a:r>
          </a:p>
        </p:txBody>
      </p:sp>
      <p:sp>
        <p:nvSpPr>
          <p:cNvPr id="4" name="灯片编号占位符 3">
            <a:extLst>
              <a:ext uri="{FF2B5EF4-FFF2-40B4-BE49-F238E27FC236}">
                <a16:creationId xmlns:a16="http://schemas.microsoft.com/office/drawing/2014/main" id="{5EB0F06D-CAB6-4BF7-B574-555DD1D5D30E}"/>
              </a:ext>
            </a:extLst>
          </p:cNvPr>
          <p:cNvSpPr>
            <a:spLocks noGrp="1"/>
          </p:cNvSpPr>
          <p:nvPr>
            <p:ph type="sldNum" sz="quarter" idx="12"/>
          </p:nvPr>
        </p:nvSpPr>
        <p:spPr/>
        <p:txBody>
          <a:bodyPr/>
          <a:lstStyle/>
          <a:p>
            <a:fld id="{48F63A3B-78C7-47BE-AE5E-E10140E04643}" type="slidenum">
              <a:rPr lang="en-US" smtClean="0"/>
              <a:pPr/>
              <a:t>5</a:t>
            </a:fld>
            <a:r>
              <a:rPr lang="en-US"/>
              <a:t>/50</a:t>
            </a:r>
            <a:endParaRPr lang="en-US" dirty="0"/>
          </a:p>
        </p:txBody>
      </p:sp>
      <p:pic>
        <p:nvPicPr>
          <p:cNvPr id="5" name="图片 4">
            <a:extLst>
              <a:ext uri="{FF2B5EF4-FFF2-40B4-BE49-F238E27FC236}">
                <a16:creationId xmlns:a16="http://schemas.microsoft.com/office/drawing/2014/main" id="{AD26C2B0-BFEE-448A-AEB3-ED05D2F6BE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78" y="1286936"/>
            <a:ext cx="3117194" cy="3236975"/>
          </a:xfrm>
          <a:prstGeom prst="rect">
            <a:avLst/>
          </a:prstGeom>
        </p:spPr>
      </p:pic>
      <p:pic>
        <p:nvPicPr>
          <p:cNvPr id="10" name="图片 9">
            <a:extLst>
              <a:ext uri="{FF2B5EF4-FFF2-40B4-BE49-F238E27FC236}">
                <a16:creationId xmlns:a16="http://schemas.microsoft.com/office/drawing/2014/main" id="{7DC34606-F7C6-45C9-83C4-88C6DA9A1A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7693" y="1286935"/>
            <a:ext cx="3236976" cy="3236976"/>
          </a:xfrm>
          <a:prstGeom prst="rect">
            <a:avLst/>
          </a:prstGeom>
        </p:spPr>
      </p:pic>
      <p:pic>
        <p:nvPicPr>
          <p:cNvPr id="14" name="图片 13">
            <a:extLst>
              <a:ext uri="{FF2B5EF4-FFF2-40B4-BE49-F238E27FC236}">
                <a16:creationId xmlns:a16="http://schemas.microsoft.com/office/drawing/2014/main" id="{64E504D4-0083-4B89-9FB4-5EF8FA9B84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13090" y="1286935"/>
            <a:ext cx="2884945" cy="3236976"/>
          </a:xfrm>
          <a:prstGeom prst="rect">
            <a:avLst/>
          </a:prstGeom>
        </p:spPr>
      </p:pic>
      <p:sp>
        <p:nvSpPr>
          <p:cNvPr id="13" name="文本框 12">
            <a:extLst>
              <a:ext uri="{FF2B5EF4-FFF2-40B4-BE49-F238E27FC236}">
                <a16:creationId xmlns:a16="http://schemas.microsoft.com/office/drawing/2014/main" id="{40D4B758-060F-4DB1-87BE-3175F1BF5D02}"/>
              </a:ext>
            </a:extLst>
          </p:cNvPr>
          <p:cNvSpPr txBox="1"/>
          <p:nvPr/>
        </p:nvSpPr>
        <p:spPr>
          <a:xfrm>
            <a:off x="1540202" y="4820964"/>
            <a:ext cx="1849542" cy="369332"/>
          </a:xfrm>
          <a:prstGeom prst="rect">
            <a:avLst/>
          </a:prstGeom>
          <a:noFill/>
        </p:spPr>
        <p:txBody>
          <a:bodyPr wrap="square" rtlCol="0">
            <a:spAutoFit/>
          </a:bodyPr>
          <a:lstStyle/>
          <a:p>
            <a:r>
              <a:rPr lang="zh-CN" altLang="en-US" b="1" dirty="0"/>
              <a:t>球形麦克风阵列</a:t>
            </a:r>
          </a:p>
        </p:txBody>
      </p:sp>
      <p:sp>
        <p:nvSpPr>
          <p:cNvPr id="16" name="文本框 15">
            <a:extLst>
              <a:ext uri="{FF2B5EF4-FFF2-40B4-BE49-F238E27FC236}">
                <a16:creationId xmlns:a16="http://schemas.microsoft.com/office/drawing/2014/main" id="{C9A4225F-9D92-44CC-9C80-AD75A9EC065E}"/>
              </a:ext>
            </a:extLst>
          </p:cNvPr>
          <p:cNvSpPr txBox="1"/>
          <p:nvPr/>
        </p:nvSpPr>
        <p:spPr>
          <a:xfrm>
            <a:off x="5545296" y="4833418"/>
            <a:ext cx="1849542" cy="369332"/>
          </a:xfrm>
          <a:prstGeom prst="rect">
            <a:avLst/>
          </a:prstGeom>
          <a:noFill/>
        </p:spPr>
        <p:txBody>
          <a:bodyPr wrap="square" rtlCol="0">
            <a:spAutoFit/>
          </a:bodyPr>
          <a:lstStyle/>
          <a:p>
            <a:r>
              <a:rPr lang="zh-CN" altLang="en-US" b="1" dirty="0"/>
              <a:t>差分麦克风阵列</a:t>
            </a:r>
          </a:p>
        </p:txBody>
      </p:sp>
      <p:sp>
        <p:nvSpPr>
          <p:cNvPr id="17" name="文本框 16">
            <a:extLst>
              <a:ext uri="{FF2B5EF4-FFF2-40B4-BE49-F238E27FC236}">
                <a16:creationId xmlns:a16="http://schemas.microsoft.com/office/drawing/2014/main" id="{DBF3314C-2277-4D41-9727-AB634974E866}"/>
              </a:ext>
            </a:extLst>
          </p:cNvPr>
          <p:cNvSpPr txBox="1"/>
          <p:nvPr/>
        </p:nvSpPr>
        <p:spPr>
          <a:xfrm>
            <a:off x="9550390" y="4799691"/>
            <a:ext cx="1638320" cy="369332"/>
          </a:xfrm>
          <a:prstGeom prst="rect">
            <a:avLst/>
          </a:prstGeom>
          <a:noFill/>
        </p:spPr>
        <p:txBody>
          <a:bodyPr wrap="square" rtlCol="0">
            <a:spAutoFit/>
          </a:bodyPr>
          <a:lstStyle/>
          <a:p>
            <a:r>
              <a:rPr lang="zh-CN" altLang="en-US" b="1" dirty="0"/>
              <a:t>声矢量传感器</a:t>
            </a:r>
          </a:p>
        </p:txBody>
      </p:sp>
    </p:spTree>
    <p:extLst>
      <p:ext uri="{BB962C8B-B14F-4D97-AF65-F5344CB8AC3E}">
        <p14:creationId xmlns:p14="http://schemas.microsoft.com/office/powerpoint/2010/main" val="38138092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3358C1-1F87-4430-8DA5-1F727BBCBB69}"/>
              </a:ext>
            </a:extLst>
          </p:cNvPr>
          <p:cNvSpPr>
            <a:spLocks noGrp="1"/>
          </p:cNvSpPr>
          <p:nvPr>
            <p:ph type="title"/>
          </p:nvPr>
        </p:nvSpPr>
        <p:spPr/>
        <p:txBody>
          <a:bodyPr/>
          <a:lstStyle/>
          <a:p>
            <a:r>
              <a:rPr lang="zh-CN" altLang="en-US" dirty="0"/>
              <a:t>致谢</a:t>
            </a:r>
          </a:p>
        </p:txBody>
      </p:sp>
      <p:pic>
        <p:nvPicPr>
          <p:cNvPr id="9" name="图片 8">
            <a:extLst>
              <a:ext uri="{FF2B5EF4-FFF2-40B4-BE49-F238E27FC236}">
                <a16:creationId xmlns:a16="http://schemas.microsoft.com/office/drawing/2014/main" id="{272FC70B-622A-4E27-83CC-EFB1DC99793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62878" y="1285885"/>
            <a:ext cx="6530110" cy="4897582"/>
          </a:xfrm>
          <a:prstGeom prst="rect">
            <a:avLst/>
          </a:prstGeom>
        </p:spPr>
      </p:pic>
      <p:sp>
        <p:nvSpPr>
          <p:cNvPr id="10" name="文本框 9">
            <a:extLst>
              <a:ext uri="{FF2B5EF4-FFF2-40B4-BE49-F238E27FC236}">
                <a16:creationId xmlns:a16="http://schemas.microsoft.com/office/drawing/2014/main" id="{BC9AD7D2-DB54-4E65-BBB4-7F5B983BA0FB}"/>
              </a:ext>
            </a:extLst>
          </p:cNvPr>
          <p:cNvSpPr txBox="1"/>
          <p:nvPr/>
        </p:nvSpPr>
        <p:spPr>
          <a:xfrm>
            <a:off x="701964" y="2697019"/>
            <a:ext cx="3311152" cy="1200329"/>
          </a:xfrm>
          <a:prstGeom prst="rect">
            <a:avLst/>
          </a:prstGeom>
          <a:noFill/>
        </p:spPr>
        <p:txBody>
          <a:bodyPr wrap="square" rtlCol="0">
            <a:spAutoFit/>
          </a:bodyPr>
          <a:lstStyle/>
          <a:p>
            <a:r>
              <a:rPr lang="zh-CN" altLang="en-US" b="1" dirty="0">
                <a:solidFill>
                  <a:srgbClr val="8D1111"/>
                </a:solidFill>
              </a:rPr>
              <a:t>感谢各位评审专家的认真评阅</a:t>
            </a:r>
            <a:endParaRPr lang="en-US" altLang="zh-CN" b="1" dirty="0">
              <a:solidFill>
                <a:srgbClr val="8D1111"/>
              </a:solidFill>
            </a:endParaRPr>
          </a:p>
          <a:p>
            <a:r>
              <a:rPr lang="zh-CN" altLang="en-US" b="1" dirty="0">
                <a:solidFill>
                  <a:srgbClr val="8D1111"/>
                </a:solidFill>
              </a:rPr>
              <a:t>感谢娄老师的悉心指导</a:t>
            </a:r>
            <a:endParaRPr lang="en-US" altLang="zh-CN" b="1" dirty="0">
              <a:solidFill>
                <a:srgbClr val="8D1111"/>
              </a:solidFill>
            </a:endParaRPr>
          </a:p>
          <a:p>
            <a:r>
              <a:rPr lang="zh-CN" altLang="en-US" b="1" dirty="0">
                <a:solidFill>
                  <a:srgbClr val="8D1111"/>
                </a:solidFill>
              </a:rPr>
              <a:t>感谢实验室小伙伴们的帮助</a:t>
            </a:r>
            <a:endParaRPr lang="en-US" altLang="zh-CN" b="1" dirty="0">
              <a:solidFill>
                <a:srgbClr val="8D1111"/>
              </a:solidFill>
            </a:endParaRPr>
          </a:p>
          <a:p>
            <a:r>
              <a:rPr lang="zh-CN" altLang="en-US" b="1" dirty="0">
                <a:solidFill>
                  <a:srgbClr val="8D1111"/>
                </a:solidFill>
              </a:rPr>
              <a:t>感谢家人的支持和鼓励</a:t>
            </a:r>
          </a:p>
        </p:txBody>
      </p:sp>
      <p:sp>
        <p:nvSpPr>
          <p:cNvPr id="11" name="灯片编号占位符 10">
            <a:extLst>
              <a:ext uri="{FF2B5EF4-FFF2-40B4-BE49-F238E27FC236}">
                <a16:creationId xmlns:a16="http://schemas.microsoft.com/office/drawing/2014/main" id="{5FECD874-5E78-4E2D-8F30-68589A40BDAE}"/>
              </a:ext>
            </a:extLst>
          </p:cNvPr>
          <p:cNvSpPr>
            <a:spLocks noGrp="1"/>
          </p:cNvSpPr>
          <p:nvPr>
            <p:ph type="sldNum" sz="quarter" idx="12"/>
          </p:nvPr>
        </p:nvSpPr>
        <p:spPr/>
        <p:txBody>
          <a:bodyPr/>
          <a:lstStyle/>
          <a:p>
            <a:fld id="{48F63A3B-78C7-47BE-AE5E-E10140E04643}" type="slidenum">
              <a:rPr lang="en-US" smtClean="0"/>
              <a:pPr/>
              <a:t>50</a:t>
            </a:fld>
            <a:r>
              <a:rPr lang="en-US"/>
              <a:t>/50</a:t>
            </a:r>
            <a:endParaRPr lang="en-US" dirty="0"/>
          </a:p>
        </p:txBody>
      </p:sp>
    </p:spTree>
    <p:extLst>
      <p:ext uri="{BB962C8B-B14F-4D97-AF65-F5344CB8AC3E}">
        <p14:creationId xmlns:p14="http://schemas.microsoft.com/office/powerpoint/2010/main" val="24195750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cstate="email">
            <a:duotone>
              <a:srgbClr val="A40006">
                <a:shade val="45000"/>
                <a:satMod val="135000"/>
              </a:srgbClr>
              <a:prstClr val="white"/>
            </a:duotone>
            <a:extLst>
              <a:ext uri="{28A0092B-C50C-407E-A947-70E740481C1C}">
                <a14:useLocalDpi xmlns:a14="http://schemas.microsoft.com/office/drawing/2010/main"/>
              </a:ext>
            </a:extLst>
          </a:blip>
          <a:srcRect/>
          <a:stretch/>
        </p:blipFill>
        <p:spPr>
          <a:xfrm>
            <a:off x="0" y="1"/>
            <a:ext cx="12192000" cy="6858000"/>
          </a:xfrm>
          <a:prstGeom prst="rect">
            <a:avLst/>
          </a:prstGeom>
        </p:spPr>
      </p:pic>
      <p:pic>
        <p:nvPicPr>
          <p:cNvPr id="6" name="图片 5"/>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196365" y="211652"/>
            <a:ext cx="2648691" cy="712576"/>
          </a:xfrm>
          <a:prstGeom prst="rect">
            <a:avLst/>
          </a:prstGeom>
        </p:spPr>
      </p:pic>
    </p:spTree>
    <p:extLst>
      <p:ext uri="{BB962C8B-B14F-4D97-AF65-F5344CB8AC3E}">
        <p14:creationId xmlns:p14="http://schemas.microsoft.com/office/powerpoint/2010/main" val="53018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室内环境中的波达方向估计</a:t>
            </a:r>
          </a:p>
        </p:txBody>
      </p:sp>
      <p:sp>
        <p:nvSpPr>
          <p:cNvPr id="6" name="文本框 5">
            <a:extLst>
              <a:ext uri="{FF2B5EF4-FFF2-40B4-BE49-F238E27FC236}">
                <a16:creationId xmlns:a16="http://schemas.microsoft.com/office/drawing/2014/main" id="{0B004E06-EA39-4A12-9CB7-E7C30E03A506}"/>
              </a:ext>
            </a:extLst>
          </p:cNvPr>
          <p:cNvSpPr txBox="1"/>
          <p:nvPr/>
        </p:nvSpPr>
        <p:spPr>
          <a:xfrm>
            <a:off x="960204" y="2795202"/>
            <a:ext cx="4336559" cy="646331"/>
          </a:xfrm>
          <a:prstGeom prst="rect">
            <a:avLst/>
          </a:prstGeom>
          <a:noFill/>
        </p:spPr>
        <p:txBody>
          <a:bodyPr wrap="square" rtlCol="0">
            <a:spAutoFit/>
          </a:bodyPr>
          <a:lstStyle/>
          <a:p>
            <a:r>
              <a:rPr lang="zh-CN" altLang="en-US" b="1" dirty="0"/>
              <a:t>任务：</a:t>
            </a:r>
            <a:r>
              <a:rPr lang="zh-CN" altLang="en-US" dirty="0"/>
              <a:t>估计说话人的波达方向（</a:t>
            </a:r>
            <a:r>
              <a:rPr lang="en-US" altLang="zh-CN" dirty="0"/>
              <a:t>Direction of Arrival, DOA</a:t>
            </a:r>
            <a:r>
              <a:rPr lang="zh-CN" altLang="en-US" dirty="0"/>
              <a:t>）。</a:t>
            </a:r>
          </a:p>
        </p:txBody>
      </p:sp>
      <p:sp>
        <p:nvSpPr>
          <p:cNvPr id="7" name="文本框 6">
            <a:extLst>
              <a:ext uri="{FF2B5EF4-FFF2-40B4-BE49-F238E27FC236}">
                <a16:creationId xmlns:a16="http://schemas.microsoft.com/office/drawing/2014/main" id="{ED5A3533-C831-48EF-A707-5E7DEC639FB8}"/>
              </a:ext>
            </a:extLst>
          </p:cNvPr>
          <p:cNvSpPr txBox="1"/>
          <p:nvPr/>
        </p:nvSpPr>
        <p:spPr>
          <a:xfrm>
            <a:off x="960204" y="4087864"/>
            <a:ext cx="4173683" cy="646331"/>
          </a:xfrm>
          <a:prstGeom prst="rect">
            <a:avLst/>
          </a:prstGeom>
          <a:noFill/>
        </p:spPr>
        <p:txBody>
          <a:bodyPr wrap="square" rtlCol="0">
            <a:spAutoFit/>
          </a:bodyPr>
          <a:lstStyle/>
          <a:p>
            <a:r>
              <a:rPr lang="zh-CN" altLang="en-US" b="1" dirty="0"/>
              <a:t>挑战：</a:t>
            </a:r>
            <a:r>
              <a:rPr lang="zh-CN" altLang="en-US" dirty="0"/>
              <a:t>混响，背景噪声，多个同时活跃声源以及多个邻近声源干扰。</a:t>
            </a:r>
          </a:p>
        </p:txBody>
      </p:sp>
      <p:sp>
        <p:nvSpPr>
          <p:cNvPr id="8" name="文本框 7">
            <a:extLst>
              <a:ext uri="{FF2B5EF4-FFF2-40B4-BE49-F238E27FC236}">
                <a16:creationId xmlns:a16="http://schemas.microsoft.com/office/drawing/2014/main" id="{02C9D17D-9EE9-4CE9-AB6B-35A4FF18BC92}"/>
              </a:ext>
            </a:extLst>
          </p:cNvPr>
          <p:cNvSpPr txBox="1"/>
          <p:nvPr/>
        </p:nvSpPr>
        <p:spPr>
          <a:xfrm>
            <a:off x="940377" y="1378159"/>
            <a:ext cx="4167333" cy="646331"/>
          </a:xfrm>
          <a:prstGeom prst="rect">
            <a:avLst/>
          </a:prstGeom>
          <a:noFill/>
        </p:spPr>
        <p:txBody>
          <a:bodyPr wrap="square" rtlCol="0">
            <a:spAutoFit/>
          </a:bodyPr>
          <a:lstStyle/>
          <a:p>
            <a:r>
              <a:rPr lang="zh-CN" altLang="en-US" b="1" dirty="0"/>
              <a:t>设备：</a:t>
            </a:r>
            <a:r>
              <a:rPr lang="zh-CN" altLang="en-US" dirty="0"/>
              <a:t>声矢量传感器（</a:t>
            </a:r>
            <a:r>
              <a:rPr lang="en-US" altLang="zh-CN" dirty="0"/>
              <a:t>Acoustic Vector Sensor, AVS</a:t>
            </a:r>
            <a:r>
              <a:rPr lang="zh-CN" altLang="en-US" dirty="0"/>
              <a:t>）。</a:t>
            </a:r>
          </a:p>
        </p:txBody>
      </p:sp>
      <p:pic>
        <p:nvPicPr>
          <p:cNvPr id="15" name="图形 14">
            <a:extLst>
              <a:ext uri="{FF2B5EF4-FFF2-40B4-BE49-F238E27FC236}">
                <a16:creationId xmlns:a16="http://schemas.microsoft.com/office/drawing/2014/main" id="{5D2E4AE8-CDBD-4F48-91BA-74C438EDF1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27410" y="1378159"/>
            <a:ext cx="4824213" cy="3204318"/>
          </a:xfrm>
          <a:prstGeom prst="rect">
            <a:avLst/>
          </a:prstGeom>
        </p:spPr>
      </p:pic>
      <p:sp>
        <p:nvSpPr>
          <p:cNvPr id="4" name="灯片编号占位符 3">
            <a:extLst>
              <a:ext uri="{FF2B5EF4-FFF2-40B4-BE49-F238E27FC236}">
                <a16:creationId xmlns:a16="http://schemas.microsoft.com/office/drawing/2014/main" id="{5EB0F06D-CAB6-4BF7-B574-555DD1D5D30E}"/>
              </a:ext>
            </a:extLst>
          </p:cNvPr>
          <p:cNvSpPr>
            <a:spLocks noGrp="1"/>
          </p:cNvSpPr>
          <p:nvPr>
            <p:ph type="sldNum" sz="quarter" idx="12"/>
          </p:nvPr>
        </p:nvSpPr>
        <p:spPr/>
        <p:txBody>
          <a:bodyPr/>
          <a:lstStyle/>
          <a:p>
            <a:fld id="{48F63A3B-78C7-47BE-AE5E-E10140E04643}" type="slidenum">
              <a:rPr lang="en-US" smtClean="0"/>
              <a:pPr/>
              <a:t>6</a:t>
            </a:fld>
            <a:r>
              <a:rPr lang="en-US"/>
              <a:t>/50</a:t>
            </a:r>
            <a:endParaRPr lang="en-US" dirty="0"/>
          </a:p>
        </p:txBody>
      </p:sp>
    </p:spTree>
    <p:extLst>
      <p:ext uri="{BB962C8B-B14F-4D97-AF65-F5344CB8AC3E}">
        <p14:creationId xmlns:p14="http://schemas.microsoft.com/office/powerpoint/2010/main" val="1486949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EB344D-8AB5-4A9A-9685-3FAD1D67A61E}"/>
              </a:ext>
            </a:extLst>
          </p:cNvPr>
          <p:cNvSpPr>
            <a:spLocks noGrp="1"/>
          </p:cNvSpPr>
          <p:nvPr>
            <p:ph type="title"/>
          </p:nvPr>
        </p:nvSpPr>
        <p:spPr/>
        <p:txBody>
          <a:bodyPr/>
          <a:lstStyle/>
          <a:p>
            <a:r>
              <a:rPr lang="zh-CN" altLang="en-US" dirty="0"/>
              <a:t>声压和声质点振速</a:t>
            </a:r>
          </a:p>
        </p:txBody>
      </p:sp>
      <p:sp>
        <p:nvSpPr>
          <p:cNvPr id="4" name="文本框 3">
            <a:extLst>
              <a:ext uri="{FF2B5EF4-FFF2-40B4-BE49-F238E27FC236}">
                <a16:creationId xmlns:a16="http://schemas.microsoft.com/office/drawing/2014/main" id="{F0DF16C6-0E35-48E3-87AD-13D89539ACD8}"/>
              </a:ext>
            </a:extLst>
          </p:cNvPr>
          <p:cNvSpPr txBox="1"/>
          <p:nvPr/>
        </p:nvSpPr>
        <p:spPr>
          <a:xfrm>
            <a:off x="2321194" y="4017229"/>
            <a:ext cx="6873095" cy="923330"/>
          </a:xfrm>
          <a:prstGeom prst="rect">
            <a:avLst/>
          </a:prstGeom>
          <a:noFill/>
        </p:spPr>
        <p:txBody>
          <a:bodyPr wrap="square" rtlCol="0">
            <a:spAutoFit/>
          </a:bodyPr>
          <a:lstStyle/>
          <a:p>
            <a:pPr marL="285750" indent="-285750">
              <a:buClr>
                <a:srgbClr val="8D1111"/>
              </a:buClr>
              <a:buFont typeface="Wingdings" panose="05000000000000000000" pitchFamily="2" charset="2"/>
              <a:buChar char="Ø"/>
            </a:pPr>
            <a:r>
              <a:rPr lang="zh-CN" altLang="en-US" b="1" dirty="0"/>
              <a:t>声压</a:t>
            </a:r>
            <a:r>
              <a:rPr lang="zh-CN" altLang="en-US" dirty="0"/>
              <a:t>是指声场中声扰动在传播介质中形成的逾量压强</a:t>
            </a:r>
            <a:r>
              <a:rPr lang="zh-CN" altLang="en-US" dirty="0">
                <a:solidFill>
                  <a:prstClr val="black"/>
                </a:solidFill>
              </a:rPr>
              <a:t>。</a:t>
            </a:r>
            <a:endParaRPr lang="en-US" altLang="zh-CN" dirty="0"/>
          </a:p>
          <a:p>
            <a:pPr marL="285750" indent="-285750">
              <a:buClr>
                <a:srgbClr val="8D1111"/>
              </a:buClr>
              <a:buFont typeface="Wingdings" panose="05000000000000000000" pitchFamily="2" charset="2"/>
              <a:buChar char="Ø"/>
            </a:pPr>
            <a:endParaRPr lang="en-US" altLang="zh-CN" dirty="0"/>
          </a:p>
          <a:p>
            <a:pPr marL="285750" indent="-285750">
              <a:buClr>
                <a:srgbClr val="8D1111"/>
              </a:buClr>
              <a:buFont typeface="Wingdings" panose="05000000000000000000" pitchFamily="2" charset="2"/>
              <a:buChar char="Ø"/>
            </a:pPr>
            <a:r>
              <a:rPr lang="zh-CN" altLang="en-US" b="1" dirty="0"/>
              <a:t>声质点振速</a:t>
            </a:r>
            <a:r>
              <a:rPr lang="zh-CN" altLang="en-US" dirty="0"/>
              <a:t>是指声场中传播介质的分子在平衡位置振荡的速度。</a:t>
            </a:r>
          </a:p>
        </p:txBody>
      </p:sp>
      <p:pic>
        <p:nvPicPr>
          <p:cNvPr id="13" name="图片 12">
            <a:extLst>
              <a:ext uri="{FF2B5EF4-FFF2-40B4-BE49-F238E27FC236}">
                <a16:creationId xmlns:a16="http://schemas.microsoft.com/office/drawing/2014/main" id="{185E50EB-026D-4336-97C0-CB934821CC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1194" y="1365329"/>
            <a:ext cx="7579155" cy="2018399"/>
          </a:xfrm>
          <a:prstGeom prst="rect">
            <a:avLst/>
          </a:prstGeom>
        </p:spPr>
      </p:pic>
      <p:sp>
        <p:nvSpPr>
          <p:cNvPr id="15" name="文本框 14">
            <a:extLst>
              <a:ext uri="{FF2B5EF4-FFF2-40B4-BE49-F238E27FC236}">
                <a16:creationId xmlns:a16="http://schemas.microsoft.com/office/drawing/2014/main" id="{2A3302F5-361B-418B-BF2A-DDC28B32C677}"/>
              </a:ext>
            </a:extLst>
          </p:cNvPr>
          <p:cNvSpPr txBox="1"/>
          <p:nvPr/>
        </p:nvSpPr>
        <p:spPr>
          <a:xfrm>
            <a:off x="3841133" y="5907227"/>
            <a:ext cx="4509733"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solidFill>
                  <a:schemeClr val="tx1"/>
                </a:solidFill>
              </a:rPr>
              <a:t>传统的麦克风并不测量声质点振速。     </a:t>
            </a:r>
            <a:r>
              <a:rPr lang="zh-CN" altLang="en-US" b="1" dirty="0">
                <a:solidFill>
                  <a:srgbClr val="8D1111"/>
                </a:solidFill>
              </a:rPr>
              <a:t>☹</a:t>
            </a:r>
            <a:r>
              <a:rPr lang="zh-CN" altLang="en-US" b="1" dirty="0">
                <a:solidFill>
                  <a:schemeClr val="tx1"/>
                </a:solidFill>
              </a:rPr>
              <a:t>  </a:t>
            </a:r>
          </a:p>
        </p:txBody>
      </p:sp>
      <p:sp>
        <p:nvSpPr>
          <p:cNvPr id="5" name="灯片编号占位符 4">
            <a:extLst>
              <a:ext uri="{FF2B5EF4-FFF2-40B4-BE49-F238E27FC236}">
                <a16:creationId xmlns:a16="http://schemas.microsoft.com/office/drawing/2014/main" id="{2FF8B6D1-A4B1-4003-B6E9-EA38D20BDDFF}"/>
              </a:ext>
            </a:extLst>
          </p:cNvPr>
          <p:cNvSpPr>
            <a:spLocks noGrp="1"/>
          </p:cNvSpPr>
          <p:nvPr>
            <p:ph type="sldNum" sz="quarter" idx="12"/>
          </p:nvPr>
        </p:nvSpPr>
        <p:spPr/>
        <p:txBody>
          <a:bodyPr/>
          <a:lstStyle/>
          <a:p>
            <a:fld id="{48F63A3B-78C7-47BE-AE5E-E10140E04643}" type="slidenum">
              <a:rPr lang="en-US" smtClean="0"/>
              <a:pPr/>
              <a:t>7</a:t>
            </a:fld>
            <a:r>
              <a:rPr lang="en-US"/>
              <a:t>/50</a:t>
            </a:r>
            <a:endParaRPr lang="en-US" dirty="0"/>
          </a:p>
        </p:txBody>
      </p:sp>
    </p:spTree>
    <p:extLst>
      <p:ext uri="{BB962C8B-B14F-4D97-AF65-F5344CB8AC3E}">
        <p14:creationId xmlns:p14="http://schemas.microsoft.com/office/powerpoint/2010/main" val="611888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7FED99-D4E6-4311-8D12-06567CBDADDD}"/>
              </a:ext>
            </a:extLst>
          </p:cNvPr>
          <p:cNvSpPr>
            <a:spLocks noGrp="1"/>
          </p:cNvSpPr>
          <p:nvPr>
            <p:ph type="title"/>
          </p:nvPr>
        </p:nvSpPr>
        <p:spPr/>
        <p:txBody>
          <a:bodyPr/>
          <a:lstStyle/>
          <a:p>
            <a:r>
              <a:rPr lang="zh-CN" altLang="en-US" dirty="0"/>
              <a:t>声矢量传感器</a:t>
            </a:r>
          </a:p>
        </p:txBody>
      </p:sp>
      <p:grpSp>
        <p:nvGrpSpPr>
          <p:cNvPr id="42" name="组合 41">
            <a:extLst>
              <a:ext uri="{FF2B5EF4-FFF2-40B4-BE49-F238E27FC236}">
                <a16:creationId xmlns:a16="http://schemas.microsoft.com/office/drawing/2014/main" id="{FB38FF97-2D2D-4E33-879B-AB4514F89F8F}"/>
              </a:ext>
            </a:extLst>
          </p:cNvPr>
          <p:cNvGrpSpPr/>
          <p:nvPr/>
        </p:nvGrpSpPr>
        <p:grpSpPr>
          <a:xfrm>
            <a:off x="415885" y="1323182"/>
            <a:ext cx="5141973" cy="3800422"/>
            <a:chOff x="268227" y="1239177"/>
            <a:chExt cx="5141973" cy="3800422"/>
          </a:xfrm>
        </p:grpSpPr>
        <p:sp>
          <p:nvSpPr>
            <p:cNvPr id="10" name="文本框 9">
              <a:extLst>
                <a:ext uri="{FF2B5EF4-FFF2-40B4-BE49-F238E27FC236}">
                  <a16:creationId xmlns:a16="http://schemas.microsoft.com/office/drawing/2014/main" id="{391E940A-AA5F-4882-BFFD-55EA9FCEE766}"/>
                </a:ext>
              </a:extLst>
            </p:cNvPr>
            <p:cNvSpPr txBox="1"/>
            <p:nvPr/>
          </p:nvSpPr>
          <p:spPr>
            <a:xfrm>
              <a:off x="327806" y="1239177"/>
              <a:ext cx="5082394" cy="923330"/>
            </a:xfrm>
            <a:prstGeom prst="rect">
              <a:avLst/>
            </a:prstGeom>
            <a:noFill/>
          </p:spPr>
          <p:txBody>
            <a:bodyPr wrap="square" rtlCol="0">
              <a:spAutoFit/>
            </a:bodyPr>
            <a:lstStyle/>
            <a:p>
              <a:r>
                <a:rPr lang="zh-CN" altLang="en-US" b="1" dirty="0"/>
                <a:t>声矢量传感器</a:t>
              </a:r>
              <a:r>
                <a:rPr lang="zh-CN" altLang="en-US" dirty="0"/>
                <a:t>可以同时直接测量空间中一点的声压和质点振速，它由三个正交的偶极子和一个全向的单极子构成。</a:t>
              </a:r>
            </a:p>
          </p:txBody>
        </p:sp>
        <p:graphicFrame>
          <p:nvGraphicFramePr>
            <p:cNvPr id="18" name="对象 17">
              <a:extLst>
                <a:ext uri="{FF2B5EF4-FFF2-40B4-BE49-F238E27FC236}">
                  <a16:creationId xmlns:a16="http://schemas.microsoft.com/office/drawing/2014/main" id="{D581D74F-4848-43A9-BCBE-BFC6E8B2245D}"/>
                </a:ext>
              </a:extLst>
            </p:cNvPr>
            <p:cNvGraphicFramePr>
              <a:graphicFrameLocks noChangeAspect="1"/>
            </p:cNvGraphicFramePr>
            <p:nvPr>
              <p:extLst>
                <p:ext uri="{D42A27DB-BD31-4B8C-83A1-F6EECF244321}">
                  <p14:modId xmlns:p14="http://schemas.microsoft.com/office/powerpoint/2010/main" val="627176236"/>
                </p:ext>
              </p:extLst>
            </p:nvPr>
          </p:nvGraphicFramePr>
          <p:xfrm>
            <a:off x="2472074" y="3226121"/>
            <a:ext cx="1511300" cy="1651000"/>
          </p:xfrm>
          <a:graphic>
            <a:graphicData uri="http://schemas.openxmlformats.org/presentationml/2006/ole">
              <mc:AlternateContent xmlns:mc="http://schemas.openxmlformats.org/markup-compatibility/2006">
                <mc:Choice xmlns:v="urn:schemas-microsoft-com:vml" Requires="v">
                  <p:oleObj spid="_x0000_s72966" name="Equation" r:id="rId4" imgW="1511280" imgH="1650960" progId="Equation.DSMT4">
                    <p:embed/>
                  </p:oleObj>
                </mc:Choice>
                <mc:Fallback>
                  <p:oleObj name="Equation" r:id="rId4" imgW="1511280" imgH="1650960" progId="Equation.DSMT4">
                    <p:embed/>
                    <p:pic>
                      <p:nvPicPr>
                        <p:cNvPr id="0" name=""/>
                        <p:cNvPicPr/>
                        <p:nvPr/>
                      </p:nvPicPr>
                      <p:blipFill>
                        <a:blip r:embed="rId5"/>
                        <a:stretch>
                          <a:fillRect/>
                        </a:stretch>
                      </p:blipFill>
                      <p:spPr>
                        <a:xfrm>
                          <a:off x="2472074" y="3226121"/>
                          <a:ext cx="1511300" cy="1651000"/>
                        </a:xfrm>
                        <a:prstGeom prst="rect">
                          <a:avLst/>
                        </a:prstGeom>
                      </p:spPr>
                    </p:pic>
                  </p:oleObj>
                </mc:Fallback>
              </mc:AlternateContent>
            </a:graphicData>
          </a:graphic>
        </p:graphicFrame>
        <p:pic>
          <p:nvPicPr>
            <p:cNvPr id="30" name="图片 29">
              <a:extLst>
                <a:ext uri="{FF2B5EF4-FFF2-40B4-BE49-F238E27FC236}">
                  <a16:creationId xmlns:a16="http://schemas.microsoft.com/office/drawing/2014/main" id="{81F5FEA4-B0EB-4D76-84DE-D396FD3CE356}"/>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3313" r="4471"/>
            <a:stretch/>
          </p:blipFill>
          <p:spPr>
            <a:xfrm>
              <a:off x="268227" y="2786302"/>
              <a:ext cx="2115149" cy="2253297"/>
            </a:xfrm>
            <a:prstGeom prst="rect">
              <a:avLst/>
            </a:prstGeom>
          </p:spPr>
        </p:pic>
        <p:sp>
          <p:nvSpPr>
            <p:cNvPr id="41" name="矩形 40">
              <a:extLst>
                <a:ext uri="{FF2B5EF4-FFF2-40B4-BE49-F238E27FC236}">
                  <a16:creationId xmlns:a16="http://schemas.microsoft.com/office/drawing/2014/main" id="{376EBF1C-C2BD-48D7-948F-3494A0C47A43}"/>
                </a:ext>
              </a:extLst>
            </p:cNvPr>
            <p:cNvSpPr/>
            <p:nvPr/>
          </p:nvSpPr>
          <p:spPr>
            <a:xfrm>
              <a:off x="2277087" y="2737834"/>
              <a:ext cx="1800493" cy="369332"/>
            </a:xfrm>
            <a:prstGeom prst="rect">
              <a:avLst/>
            </a:prstGeom>
          </p:spPr>
          <p:txBody>
            <a:bodyPr wrap="none">
              <a:spAutoFit/>
            </a:bodyPr>
            <a:lstStyle/>
            <a:p>
              <a:r>
                <a:rPr lang="zh-CN" altLang="en-US" dirty="0"/>
                <a:t>测量值表示为：</a:t>
              </a:r>
            </a:p>
          </p:txBody>
        </p:sp>
      </p:grpSp>
      <p:pic>
        <p:nvPicPr>
          <p:cNvPr id="13" name="图片 12">
            <a:extLst>
              <a:ext uri="{FF2B5EF4-FFF2-40B4-BE49-F238E27FC236}">
                <a16:creationId xmlns:a16="http://schemas.microsoft.com/office/drawing/2014/main" id="{A3C5BF39-148B-419A-9BD3-8A3F39BDDE30}"/>
              </a:ext>
            </a:extLst>
          </p:cNvPr>
          <p:cNvPicPr>
            <a:picLocks noChangeAspect="1"/>
          </p:cNvPicPr>
          <p:nvPr/>
        </p:nvPicPr>
        <p:blipFill rotWithShape="1">
          <a:blip r:embed="rId7">
            <a:extLst>
              <a:ext uri="{28A0092B-C50C-407E-A947-70E740481C1C}">
                <a14:useLocalDpi xmlns:a14="http://schemas.microsoft.com/office/drawing/2010/main" val="0"/>
              </a:ext>
            </a:extLst>
          </a:blip>
          <a:srcRect l="1062" t="2210"/>
          <a:stretch/>
        </p:blipFill>
        <p:spPr>
          <a:xfrm>
            <a:off x="6191716" y="954409"/>
            <a:ext cx="5806440" cy="1915898"/>
          </a:xfrm>
          <a:prstGeom prst="rect">
            <a:avLst/>
          </a:prstGeom>
        </p:spPr>
      </p:pic>
      <p:sp>
        <p:nvSpPr>
          <p:cNvPr id="15" name="文本框 14">
            <a:extLst>
              <a:ext uri="{FF2B5EF4-FFF2-40B4-BE49-F238E27FC236}">
                <a16:creationId xmlns:a16="http://schemas.microsoft.com/office/drawing/2014/main" id="{13B4DB5B-2D7B-4305-9D96-8E58B5235F3C}"/>
              </a:ext>
            </a:extLst>
          </p:cNvPr>
          <p:cNvSpPr txBox="1"/>
          <p:nvPr/>
        </p:nvSpPr>
        <p:spPr>
          <a:xfrm>
            <a:off x="7798843" y="3004969"/>
            <a:ext cx="4522258" cy="369332"/>
          </a:xfrm>
          <a:prstGeom prst="rect">
            <a:avLst/>
          </a:prstGeom>
          <a:noFill/>
        </p:spPr>
        <p:txBody>
          <a:bodyPr wrap="square" rtlCol="0">
            <a:spAutoFit/>
          </a:bodyPr>
          <a:lstStyle/>
          <a:p>
            <a:r>
              <a:rPr lang="zh-CN" altLang="en-US" dirty="0"/>
              <a:t>声矢量传感器的</a:t>
            </a:r>
            <a:r>
              <a:rPr lang="zh-CN" altLang="en-US" b="1" dirty="0"/>
              <a:t>流形（</a:t>
            </a:r>
            <a:r>
              <a:rPr lang="en-US" altLang="zh-CN" b="1" dirty="0"/>
              <a:t>Manifold</a:t>
            </a:r>
            <a:r>
              <a:rPr lang="zh-CN" altLang="en-US" b="1" dirty="0"/>
              <a:t>）矢量</a:t>
            </a:r>
            <a:r>
              <a:rPr lang="en-US" altLang="zh-CN" dirty="0"/>
              <a:t>:</a:t>
            </a:r>
            <a:endParaRPr lang="zh-CN" altLang="en-US" dirty="0"/>
          </a:p>
        </p:txBody>
      </p:sp>
      <p:graphicFrame>
        <p:nvGraphicFramePr>
          <p:cNvPr id="16" name="对象 15">
            <a:extLst>
              <a:ext uri="{FF2B5EF4-FFF2-40B4-BE49-F238E27FC236}">
                <a16:creationId xmlns:a16="http://schemas.microsoft.com/office/drawing/2014/main" id="{49EE780C-FE41-45D6-8A28-6810E63F0C6A}"/>
              </a:ext>
            </a:extLst>
          </p:cNvPr>
          <p:cNvGraphicFramePr>
            <a:graphicFrameLocks noChangeAspect="1"/>
          </p:cNvGraphicFramePr>
          <p:nvPr>
            <p:extLst>
              <p:ext uri="{D42A27DB-BD31-4B8C-83A1-F6EECF244321}">
                <p14:modId xmlns:p14="http://schemas.microsoft.com/office/powerpoint/2010/main" val="3364853477"/>
              </p:ext>
            </p:extLst>
          </p:nvPr>
        </p:nvGraphicFramePr>
        <p:xfrm>
          <a:off x="8014346" y="3694296"/>
          <a:ext cx="3644900" cy="1498600"/>
        </p:xfrm>
        <a:graphic>
          <a:graphicData uri="http://schemas.openxmlformats.org/presentationml/2006/ole">
            <mc:AlternateContent xmlns:mc="http://schemas.openxmlformats.org/markup-compatibility/2006">
              <mc:Choice xmlns:v="urn:schemas-microsoft-com:vml" Requires="v">
                <p:oleObj spid="_x0000_s72967" name="Equation" r:id="rId8" imgW="3644640" imgH="1498320" progId="Equation.DSMT4">
                  <p:embed/>
                </p:oleObj>
              </mc:Choice>
              <mc:Fallback>
                <p:oleObj name="Equation" r:id="rId8" imgW="3644640" imgH="1498320" progId="Equation.DSMT4">
                  <p:embed/>
                  <p:pic>
                    <p:nvPicPr>
                      <p:cNvPr id="6" name="对象 5">
                        <a:extLst>
                          <a:ext uri="{FF2B5EF4-FFF2-40B4-BE49-F238E27FC236}">
                            <a16:creationId xmlns:a16="http://schemas.microsoft.com/office/drawing/2014/main" id="{6A1685CB-A154-4B81-9EFC-7E56F489FF49}"/>
                          </a:ext>
                        </a:extLst>
                      </p:cNvPr>
                      <p:cNvPicPr/>
                      <p:nvPr/>
                    </p:nvPicPr>
                    <p:blipFill>
                      <a:blip r:embed="rId9"/>
                      <a:stretch>
                        <a:fillRect/>
                      </a:stretch>
                    </p:blipFill>
                    <p:spPr>
                      <a:xfrm>
                        <a:off x="8014346" y="3694296"/>
                        <a:ext cx="3644900" cy="1498600"/>
                      </a:xfrm>
                      <a:prstGeom prst="rect">
                        <a:avLst/>
                      </a:prstGeom>
                    </p:spPr>
                  </p:pic>
                </p:oleObj>
              </mc:Fallback>
            </mc:AlternateContent>
          </a:graphicData>
        </a:graphic>
      </p:graphicFrame>
      <p:grpSp>
        <p:nvGrpSpPr>
          <p:cNvPr id="6" name="组合 5">
            <a:extLst>
              <a:ext uri="{FF2B5EF4-FFF2-40B4-BE49-F238E27FC236}">
                <a16:creationId xmlns:a16="http://schemas.microsoft.com/office/drawing/2014/main" id="{17694DBC-5CB3-42F3-BECC-B05C2BA3453E}"/>
              </a:ext>
            </a:extLst>
          </p:cNvPr>
          <p:cNvGrpSpPr/>
          <p:nvPr/>
        </p:nvGrpSpPr>
        <p:grpSpPr>
          <a:xfrm>
            <a:off x="3684096" y="5923618"/>
            <a:ext cx="4825899" cy="369332"/>
            <a:chOff x="3684096" y="5923618"/>
            <a:chExt cx="4825899" cy="369332"/>
          </a:xfrm>
        </p:grpSpPr>
        <p:sp>
          <p:nvSpPr>
            <p:cNvPr id="19" name="文本框 18">
              <a:extLst>
                <a:ext uri="{FF2B5EF4-FFF2-40B4-BE49-F238E27FC236}">
                  <a16:creationId xmlns:a16="http://schemas.microsoft.com/office/drawing/2014/main" id="{F42B8FAB-7697-4995-A036-EB6D847FC923}"/>
                </a:ext>
              </a:extLst>
            </p:cNvPr>
            <p:cNvSpPr txBox="1"/>
            <p:nvPr/>
          </p:nvSpPr>
          <p:spPr>
            <a:xfrm>
              <a:off x="3684096" y="5923618"/>
              <a:ext cx="4823807" cy="369332"/>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b="1" dirty="0"/>
                <a:t>流形矢量仅是方向的函数，和频率无关。 </a:t>
              </a:r>
            </a:p>
          </p:txBody>
        </p:sp>
        <p:sp>
          <p:nvSpPr>
            <p:cNvPr id="5" name="矩形 4">
              <a:extLst>
                <a:ext uri="{FF2B5EF4-FFF2-40B4-BE49-F238E27FC236}">
                  <a16:creationId xmlns:a16="http://schemas.microsoft.com/office/drawing/2014/main" id="{9CC5FF31-267F-446D-A456-FB03867A5C53}"/>
                </a:ext>
              </a:extLst>
            </p:cNvPr>
            <p:cNvSpPr/>
            <p:nvPr/>
          </p:nvSpPr>
          <p:spPr>
            <a:xfrm>
              <a:off x="8014346" y="5923618"/>
              <a:ext cx="495649" cy="369332"/>
            </a:xfrm>
            <a:prstGeom prst="rect">
              <a:avLst/>
            </a:prstGeom>
          </p:spPr>
          <p:txBody>
            <a:bodyPr wrap="none">
              <a:spAutoFit/>
            </a:bodyPr>
            <a:lstStyle/>
            <a:p>
              <a:r>
                <a:rPr lang="zh-CN" altLang="en-US" b="1" dirty="0">
                  <a:solidFill>
                    <a:srgbClr val="8D1111"/>
                  </a:solidFill>
                </a:rPr>
                <a:t>🙂</a:t>
              </a:r>
              <a:endParaRPr lang="zh-CN" altLang="en-US" dirty="0"/>
            </a:p>
          </p:txBody>
        </p:sp>
      </p:grpSp>
      <p:grpSp>
        <p:nvGrpSpPr>
          <p:cNvPr id="12" name="组合 11">
            <a:extLst>
              <a:ext uri="{FF2B5EF4-FFF2-40B4-BE49-F238E27FC236}">
                <a16:creationId xmlns:a16="http://schemas.microsoft.com/office/drawing/2014/main" id="{CC730576-44D7-4CCC-9C72-B1EE59C3695B}"/>
              </a:ext>
            </a:extLst>
          </p:cNvPr>
          <p:cNvGrpSpPr/>
          <p:nvPr/>
        </p:nvGrpSpPr>
        <p:grpSpPr>
          <a:xfrm>
            <a:off x="4998553" y="2690296"/>
            <a:ext cx="2400584" cy="2189685"/>
            <a:chOff x="4998553" y="2690296"/>
            <a:chExt cx="2400584" cy="2189685"/>
          </a:xfrm>
        </p:grpSpPr>
        <p:grpSp>
          <p:nvGrpSpPr>
            <p:cNvPr id="9" name="组合 8">
              <a:extLst>
                <a:ext uri="{FF2B5EF4-FFF2-40B4-BE49-F238E27FC236}">
                  <a16:creationId xmlns:a16="http://schemas.microsoft.com/office/drawing/2014/main" id="{5F7383D1-93B0-41DD-B041-648B8A792996}"/>
                </a:ext>
              </a:extLst>
            </p:cNvPr>
            <p:cNvGrpSpPr/>
            <p:nvPr/>
          </p:nvGrpSpPr>
          <p:grpSpPr>
            <a:xfrm>
              <a:off x="4998553" y="2690296"/>
              <a:ext cx="2400584" cy="2189685"/>
              <a:chOff x="9776051" y="2946081"/>
              <a:chExt cx="2549590" cy="2575139"/>
            </a:xfrm>
          </p:grpSpPr>
          <p:grpSp>
            <p:nvGrpSpPr>
              <p:cNvPr id="22" name="组合 21">
                <a:extLst>
                  <a:ext uri="{FF2B5EF4-FFF2-40B4-BE49-F238E27FC236}">
                    <a16:creationId xmlns:a16="http://schemas.microsoft.com/office/drawing/2014/main" id="{AD6BEE46-EF55-4A73-B833-C8C944437B3A}"/>
                  </a:ext>
                </a:extLst>
              </p:cNvPr>
              <p:cNvGrpSpPr/>
              <p:nvPr/>
            </p:nvGrpSpPr>
            <p:grpSpPr>
              <a:xfrm>
                <a:off x="9776051" y="2946081"/>
                <a:ext cx="2549590" cy="2575139"/>
                <a:chOff x="5812592" y="2478720"/>
                <a:chExt cx="2549590" cy="2575139"/>
              </a:xfrm>
            </p:grpSpPr>
            <p:cxnSp>
              <p:nvCxnSpPr>
                <p:cNvPr id="23" name="直接箭头连接符 22">
                  <a:extLst>
                    <a:ext uri="{FF2B5EF4-FFF2-40B4-BE49-F238E27FC236}">
                      <a16:creationId xmlns:a16="http://schemas.microsoft.com/office/drawing/2014/main" id="{44352C21-39B1-4E02-A1DC-D04EC68EE3FD}"/>
                    </a:ext>
                  </a:extLst>
                </p:cNvPr>
                <p:cNvCxnSpPr/>
                <p:nvPr/>
              </p:nvCxnSpPr>
              <p:spPr>
                <a:xfrm>
                  <a:off x="6651221" y="4088943"/>
                  <a:ext cx="1466850"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E4F2789E-E0D6-4492-AB8B-8952FCC6E294}"/>
                    </a:ext>
                  </a:extLst>
                </p:cNvPr>
                <p:cNvCxnSpPr/>
                <p:nvPr/>
              </p:nvCxnSpPr>
              <p:spPr>
                <a:xfrm flipV="1">
                  <a:off x="6665774" y="2606831"/>
                  <a:ext cx="0" cy="146880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8E8C3A81-BDA2-4664-B509-111D7EF18325}"/>
                    </a:ext>
                  </a:extLst>
                </p:cNvPr>
                <p:cNvCxnSpPr/>
                <p:nvPr/>
              </p:nvCxnSpPr>
              <p:spPr>
                <a:xfrm flipH="1">
                  <a:off x="5812592" y="4088943"/>
                  <a:ext cx="844450" cy="713592"/>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4BDC554F-A59A-4C26-8563-75818023494A}"/>
                    </a:ext>
                  </a:extLst>
                </p:cNvPr>
                <p:cNvCxnSpPr/>
                <p:nvPr/>
              </p:nvCxnSpPr>
              <p:spPr>
                <a:xfrm flipV="1">
                  <a:off x="6685578" y="3389285"/>
                  <a:ext cx="826890" cy="681441"/>
                </a:xfrm>
                <a:prstGeom prst="line">
                  <a:avLst/>
                </a:prstGeom>
                <a:ln w="2222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8416FA04-1B1A-43C7-8E96-AAD826A2FEFC}"/>
                    </a:ext>
                  </a:extLst>
                </p:cNvPr>
                <p:cNvCxnSpPr/>
                <p:nvPr/>
              </p:nvCxnSpPr>
              <p:spPr>
                <a:xfrm flipH="1">
                  <a:off x="7504227" y="3404314"/>
                  <a:ext cx="4227" cy="1089441"/>
                </a:xfrm>
                <a:prstGeom prst="line">
                  <a:avLst/>
                </a:prstGeom>
                <a:ln w="22225">
                  <a:solidFill>
                    <a:schemeClr val="tx1"/>
                  </a:solidFill>
                  <a:prstDash val="sysDot"/>
                  <a:tailEnd w="lg" len="lg"/>
                </a:ln>
              </p:spPr>
              <p:style>
                <a:lnRef idx="1">
                  <a:schemeClr val="accent1"/>
                </a:lnRef>
                <a:fillRef idx="0">
                  <a:schemeClr val="accent1"/>
                </a:fillRef>
                <a:effectRef idx="0">
                  <a:schemeClr val="accent1"/>
                </a:effectRef>
                <a:fontRef idx="minor">
                  <a:schemeClr val="tx1"/>
                </a:fontRef>
              </p:style>
            </p:cxnSp>
            <p:sp>
              <p:nvSpPr>
                <p:cNvPr id="28" name="椭圆 27">
                  <a:extLst>
                    <a:ext uri="{FF2B5EF4-FFF2-40B4-BE49-F238E27FC236}">
                      <a16:creationId xmlns:a16="http://schemas.microsoft.com/office/drawing/2014/main" id="{ADF28E7A-1BEE-49D0-891C-E48F090B64A3}"/>
                    </a:ext>
                  </a:extLst>
                </p:cNvPr>
                <p:cNvSpPr/>
                <p:nvPr/>
              </p:nvSpPr>
              <p:spPr>
                <a:xfrm>
                  <a:off x="7468817" y="4441368"/>
                  <a:ext cx="87302" cy="9525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a:extLst>
                    <a:ext uri="{FF2B5EF4-FFF2-40B4-BE49-F238E27FC236}">
                      <a16:creationId xmlns:a16="http://schemas.microsoft.com/office/drawing/2014/main" id="{FE02C183-5668-4ECC-A06E-7EEC4B4AAAF4}"/>
                    </a:ext>
                  </a:extLst>
                </p:cNvPr>
                <p:cNvCxnSpPr>
                  <a:stCxn id="28" idx="2"/>
                </p:cNvCxnSpPr>
                <p:nvPr/>
              </p:nvCxnSpPr>
              <p:spPr>
                <a:xfrm flipH="1">
                  <a:off x="6215124" y="4488993"/>
                  <a:ext cx="1253693" cy="0"/>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9B2C7B7E-56CA-4F2F-B7A1-36AE66A95F8D}"/>
                    </a:ext>
                  </a:extLst>
                </p:cNvPr>
                <p:cNvCxnSpPr/>
                <p:nvPr/>
              </p:nvCxnSpPr>
              <p:spPr>
                <a:xfrm flipH="1" flipV="1">
                  <a:off x="6646094" y="4110030"/>
                  <a:ext cx="815306" cy="346011"/>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7993265D-0D43-4B86-82EF-613C61F81430}"/>
                    </a:ext>
                  </a:extLst>
                </p:cNvPr>
                <p:cNvCxnSpPr/>
                <p:nvPr/>
              </p:nvCxnSpPr>
              <p:spPr>
                <a:xfrm flipH="1">
                  <a:off x="7533855" y="4098468"/>
                  <a:ext cx="370169" cy="372493"/>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6FA24C40-012F-403A-8420-758A4E96F62F}"/>
                    </a:ext>
                  </a:extLst>
                </p:cNvPr>
                <p:cNvSpPr txBox="1"/>
                <p:nvPr/>
              </p:nvSpPr>
              <p:spPr>
                <a:xfrm>
                  <a:off x="6745433" y="2478720"/>
                  <a:ext cx="381532" cy="369332"/>
                </a:xfrm>
                <a:prstGeom prst="rect">
                  <a:avLst/>
                </a:prstGeom>
                <a:noFill/>
              </p:spPr>
              <p:txBody>
                <a:bodyPr wrap="square" rtlCol="0">
                  <a:spAutoFit/>
                </a:bodyPr>
                <a:lstStyle/>
                <a:p>
                  <a:r>
                    <a:rPr lang="en-US" altLang="zh-CN" dirty="0"/>
                    <a:t>z</a:t>
                  </a:r>
                </a:p>
              </p:txBody>
            </p:sp>
            <p:sp>
              <p:nvSpPr>
                <p:cNvPr id="35" name="文本框 34">
                  <a:extLst>
                    <a:ext uri="{FF2B5EF4-FFF2-40B4-BE49-F238E27FC236}">
                      <a16:creationId xmlns:a16="http://schemas.microsoft.com/office/drawing/2014/main" id="{452B143B-B804-40EA-B5FF-16E5AA5B3FAC}"/>
                    </a:ext>
                  </a:extLst>
                </p:cNvPr>
                <p:cNvSpPr txBox="1"/>
                <p:nvPr/>
              </p:nvSpPr>
              <p:spPr>
                <a:xfrm>
                  <a:off x="7980650" y="4070725"/>
                  <a:ext cx="381532" cy="369332"/>
                </a:xfrm>
                <a:prstGeom prst="rect">
                  <a:avLst/>
                </a:prstGeom>
                <a:noFill/>
              </p:spPr>
              <p:txBody>
                <a:bodyPr wrap="square" rtlCol="0">
                  <a:spAutoFit/>
                </a:bodyPr>
                <a:lstStyle/>
                <a:p>
                  <a:r>
                    <a:rPr lang="en-US" altLang="zh-CN" dirty="0"/>
                    <a:t>y</a:t>
                  </a:r>
                </a:p>
              </p:txBody>
            </p:sp>
            <p:sp>
              <p:nvSpPr>
                <p:cNvPr id="37" name="文本框 36">
                  <a:extLst>
                    <a:ext uri="{FF2B5EF4-FFF2-40B4-BE49-F238E27FC236}">
                      <a16:creationId xmlns:a16="http://schemas.microsoft.com/office/drawing/2014/main" id="{C3D975E0-5C9D-4EAD-AE45-03C4159B5D49}"/>
                    </a:ext>
                  </a:extLst>
                </p:cNvPr>
                <p:cNvSpPr txBox="1"/>
                <p:nvPr/>
              </p:nvSpPr>
              <p:spPr>
                <a:xfrm>
                  <a:off x="5913470" y="4684527"/>
                  <a:ext cx="381532" cy="369332"/>
                </a:xfrm>
                <a:prstGeom prst="rect">
                  <a:avLst/>
                </a:prstGeom>
                <a:noFill/>
              </p:spPr>
              <p:txBody>
                <a:bodyPr wrap="square" rtlCol="0">
                  <a:spAutoFit/>
                </a:bodyPr>
                <a:lstStyle/>
                <a:p>
                  <a:r>
                    <a:rPr lang="en-US" altLang="zh-CN" dirty="0"/>
                    <a:t>x</a:t>
                  </a:r>
                </a:p>
              </p:txBody>
            </p:sp>
            <p:sp>
              <p:nvSpPr>
                <p:cNvPr id="38" name="弧形 37">
                  <a:extLst>
                    <a:ext uri="{FF2B5EF4-FFF2-40B4-BE49-F238E27FC236}">
                      <a16:creationId xmlns:a16="http://schemas.microsoft.com/office/drawing/2014/main" id="{DB19A633-B9B0-4EB5-8977-C771AF8902CF}"/>
                    </a:ext>
                  </a:extLst>
                </p:cNvPr>
                <p:cNvSpPr/>
                <p:nvPr/>
              </p:nvSpPr>
              <p:spPr>
                <a:xfrm>
                  <a:off x="6781806" y="3951028"/>
                  <a:ext cx="141143" cy="571501"/>
                </a:xfrm>
                <a:prstGeom prst="arc">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5" name="弧形 44">
                  <a:extLst>
                    <a:ext uri="{FF2B5EF4-FFF2-40B4-BE49-F238E27FC236}">
                      <a16:creationId xmlns:a16="http://schemas.microsoft.com/office/drawing/2014/main" id="{8779FA34-8DD4-4B52-B9A5-D3B33E0774CF}"/>
                    </a:ext>
                  </a:extLst>
                </p:cNvPr>
                <p:cNvSpPr/>
                <p:nvPr/>
              </p:nvSpPr>
              <p:spPr>
                <a:xfrm flipV="1">
                  <a:off x="6295002" y="4077078"/>
                  <a:ext cx="458158" cy="160591"/>
                </a:xfrm>
                <a:prstGeom prst="arc">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aphicFrame>
            <p:nvGraphicFramePr>
              <p:cNvPr id="7" name="对象 6">
                <a:extLst>
                  <a:ext uri="{FF2B5EF4-FFF2-40B4-BE49-F238E27FC236}">
                    <a16:creationId xmlns:a16="http://schemas.microsoft.com/office/drawing/2014/main" id="{68BC0EC6-4DA8-4580-BCF9-2DDF28B7E63D}"/>
                  </a:ext>
                </a:extLst>
              </p:cNvPr>
              <p:cNvGraphicFramePr>
                <a:graphicFrameLocks noChangeAspect="1"/>
              </p:cNvGraphicFramePr>
              <p:nvPr>
                <p:extLst>
                  <p:ext uri="{D42A27DB-BD31-4B8C-83A1-F6EECF244321}">
                    <p14:modId xmlns:p14="http://schemas.microsoft.com/office/powerpoint/2010/main" val="2696496102"/>
                  </p:ext>
                </p:extLst>
              </p:nvPr>
            </p:nvGraphicFramePr>
            <p:xfrm>
              <a:off x="10958538" y="4301752"/>
              <a:ext cx="228600" cy="241300"/>
            </p:xfrm>
            <a:graphic>
              <a:graphicData uri="http://schemas.openxmlformats.org/presentationml/2006/ole">
                <mc:AlternateContent xmlns:mc="http://schemas.openxmlformats.org/markup-compatibility/2006">
                  <mc:Choice xmlns:v="urn:schemas-microsoft-com:vml" Requires="v">
                    <p:oleObj spid="_x0000_s72968" name="Equation" r:id="rId10" imgW="228600" imgH="241200" progId="Equation.DSMT4">
                      <p:embed/>
                    </p:oleObj>
                  </mc:Choice>
                  <mc:Fallback>
                    <p:oleObj name="Equation" r:id="rId10" imgW="228600" imgH="241200" progId="Equation.DSMT4">
                      <p:embed/>
                      <p:pic>
                        <p:nvPicPr>
                          <p:cNvPr id="0" name=""/>
                          <p:cNvPicPr/>
                          <p:nvPr/>
                        </p:nvPicPr>
                        <p:blipFill>
                          <a:blip r:embed="rId11"/>
                          <a:stretch>
                            <a:fillRect/>
                          </a:stretch>
                        </p:blipFill>
                        <p:spPr>
                          <a:xfrm>
                            <a:off x="10958538" y="4301752"/>
                            <a:ext cx="228600" cy="24130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AE3F87AB-68E3-4A01-88B4-F46B6CA5CAFC}"/>
                  </a:ext>
                </a:extLst>
              </p:cNvPr>
              <p:cNvGraphicFramePr>
                <a:graphicFrameLocks noChangeAspect="1"/>
              </p:cNvGraphicFramePr>
              <p:nvPr>
                <p:extLst>
                  <p:ext uri="{D42A27DB-BD31-4B8C-83A1-F6EECF244321}">
                    <p14:modId xmlns:p14="http://schemas.microsoft.com/office/powerpoint/2010/main" val="3529328348"/>
                  </p:ext>
                </p:extLst>
              </p:nvPr>
            </p:nvGraphicFramePr>
            <p:xfrm>
              <a:off x="10559671" y="4677402"/>
              <a:ext cx="177800" cy="292100"/>
            </p:xfrm>
            <a:graphic>
              <a:graphicData uri="http://schemas.openxmlformats.org/presentationml/2006/ole">
                <mc:AlternateContent xmlns:mc="http://schemas.openxmlformats.org/markup-compatibility/2006">
                  <mc:Choice xmlns:v="urn:schemas-microsoft-com:vml" Requires="v">
                    <p:oleObj spid="_x0000_s72969" name="Equation" r:id="rId12" imgW="177480" imgH="291960" progId="Equation.DSMT4">
                      <p:embed/>
                    </p:oleObj>
                  </mc:Choice>
                  <mc:Fallback>
                    <p:oleObj name="Equation" r:id="rId12" imgW="177480" imgH="291960" progId="Equation.DSMT4">
                      <p:embed/>
                      <p:pic>
                        <p:nvPicPr>
                          <p:cNvPr id="0" name=""/>
                          <p:cNvPicPr/>
                          <p:nvPr/>
                        </p:nvPicPr>
                        <p:blipFill>
                          <a:blip r:embed="rId13"/>
                          <a:stretch>
                            <a:fillRect/>
                          </a:stretch>
                        </p:blipFill>
                        <p:spPr>
                          <a:xfrm>
                            <a:off x="10559671" y="4677402"/>
                            <a:ext cx="177800" cy="292100"/>
                          </a:xfrm>
                          <a:prstGeom prst="rect">
                            <a:avLst/>
                          </a:prstGeom>
                        </p:spPr>
                      </p:pic>
                    </p:oleObj>
                  </mc:Fallback>
                </mc:AlternateContent>
              </a:graphicData>
            </a:graphic>
          </p:graphicFrame>
        </p:grpSp>
        <p:graphicFrame>
          <p:nvGraphicFramePr>
            <p:cNvPr id="11" name="对象 10">
              <a:extLst>
                <a:ext uri="{FF2B5EF4-FFF2-40B4-BE49-F238E27FC236}">
                  <a16:creationId xmlns:a16="http://schemas.microsoft.com/office/drawing/2014/main" id="{06C2B1CA-935E-4266-A5D2-EC0AE0419422}"/>
                </a:ext>
              </a:extLst>
            </p:cNvPr>
            <p:cNvGraphicFramePr>
              <a:graphicFrameLocks noChangeAspect="1"/>
            </p:cNvGraphicFramePr>
            <p:nvPr>
              <p:extLst>
                <p:ext uri="{D42A27DB-BD31-4B8C-83A1-F6EECF244321}">
                  <p14:modId xmlns:p14="http://schemas.microsoft.com/office/powerpoint/2010/main" val="2768525460"/>
                </p:ext>
              </p:extLst>
            </p:nvPr>
          </p:nvGraphicFramePr>
          <p:xfrm>
            <a:off x="6264082" y="3324433"/>
            <a:ext cx="177800" cy="190500"/>
          </p:xfrm>
          <a:graphic>
            <a:graphicData uri="http://schemas.openxmlformats.org/presentationml/2006/ole">
              <mc:AlternateContent xmlns:mc="http://schemas.openxmlformats.org/markup-compatibility/2006">
                <mc:Choice xmlns:v="urn:schemas-microsoft-com:vml" Requires="v">
                  <p:oleObj spid="_x0000_s72970" name="Equation" r:id="rId14" imgW="177480" imgH="190440" progId="Equation.DSMT4">
                    <p:embed/>
                  </p:oleObj>
                </mc:Choice>
                <mc:Fallback>
                  <p:oleObj name="Equation" r:id="rId14" imgW="177480" imgH="190440" progId="Equation.DSMT4">
                    <p:embed/>
                    <p:pic>
                      <p:nvPicPr>
                        <p:cNvPr id="0" name=""/>
                        <p:cNvPicPr/>
                        <p:nvPr/>
                      </p:nvPicPr>
                      <p:blipFill>
                        <a:blip r:embed="rId15"/>
                        <a:stretch>
                          <a:fillRect/>
                        </a:stretch>
                      </p:blipFill>
                      <p:spPr>
                        <a:xfrm>
                          <a:off x="6264082" y="3324433"/>
                          <a:ext cx="177800" cy="190500"/>
                        </a:xfrm>
                        <a:prstGeom prst="rect">
                          <a:avLst/>
                        </a:prstGeom>
                      </p:spPr>
                    </p:pic>
                  </p:oleObj>
                </mc:Fallback>
              </mc:AlternateContent>
            </a:graphicData>
          </a:graphic>
        </p:graphicFrame>
      </p:grpSp>
      <p:graphicFrame>
        <p:nvGraphicFramePr>
          <p:cNvPr id="46" name="对象 45">
            <a:extLst>
              <a:ext uri="{FF2B5EF4-FFF2-40B4-BE49-F238E27FC236}">
                <a16:creationId xmlns:a16="http://schemas.microsoft.com/office/drawing/2014/main" id="{093D3902-087E-4E69-B92C-F38538DA8940}"/>
              </a:ext>
            </a:extLst>
          </p:cNvPr>
          <p:cNvGraphicFramePr>
            <a:graphicFrameLocks noChangeAspect="1"/>
          </p:cNvGraphicFramePr>
          <p:nvPr>
            <p:extLst>
              <p:ext uri="{D42A27DB-BD31-4B8C-83A1-F6EECF244321}">
                <p14:modId xmlns:p14="http://schemas.microsoft.com/office/powerpoint/2010/main" val="3455692711"/>
              </p:ext>
            </p:extLst>
          </p:nvPr>
        </p:nvGraphicFramePr>
        <p:xfrm>
          <a:off x="5620216" y="4771762"/>
          <a:ext cx="1143000" cy="304800"/>
        </p:xfrm>
        <a:graphic>
          <a:graphicData uri="http://schemas.openxmlformats.org/presentationml/2006/ole">
            <mc:AlternateContent xmlns:mc="http://schemas.openxmlformats.org/markup-compatibility/2006">
              <mc:Choice xmlns:v="urn:schemas-microsoft-com:vml" Requires="v">
                <p:oleObj spid="_x0000_s72971" name="Equation" r:id="rId16" imgW="1143000" imgH="304560" progId="Equation.DSMT4">
                  <p:embed/>
                </p:oleObj>
              </mc:Choice>
              <mc:Fallback>
                <p:oleObj name="Equation" r:id="rId16" imgW="1143000" imgH="304560" progId="Equation.DSMT4">
                  <p:embed/>
                  <p:pic>
                    <p:nvPicPr>
                      <p:cNvPr id="8" name="对象 7">
                        <a:extLst>
                          <a:ext uri="{FF2B5EF4-FFF2-40B4-BE49-F238E27FC236}">
                            <a16:creationId xmlns:a16="http://schemas.microsoft.com/office/drawing/2014/main" id="{D85130BB-246E-4A2B-ADA8-2074588089E3}"/>
                          </a:ext>
                        </a:extLst>
                      </p:cNvPr>
                      <p:cNvPicPr/>
                      <p:nvPr/>
                    </p:nvPicPr>
                    <p:blipFill>
                      <a:blip r:embed="rId17"/>
                      <a:stretch>
                        <a:fillRect/>
                      </a:stretch>
                    </p:blipFill>
                    <p:spPr>
                      <a:xfrm>
                        <a:off x="5620216" y="4771762"/>
                        <a:ext cx="1143000" cy="304800"/>
                      </a:xfrm>
                      <a:prstGeom prst="rect">
                        <a:avLst/>
                      </a:prstGeom>
                    </p:spPr>
                  </p:pic>
                </p:oleObj>
              </mc:Fallback>
            </mc:AlternateContent>
          </a:graphicData>
        </a:graphic>
      </p:graphicFrame>
      <p:graphicFrame>
        <p:nvGraphicFramePr>
          <p:cNvPr id="47" name="对象 46">
            <a:extLst>
              <a:ext uri="{FF2B5EF4-FFF2-40B4-BE49-F238E27FC236}">
                <a16:creationId xmlns:a16="http://schemas.microsoft.com/office/drawing/2014/main" id="{B8422279-CC75-4A65-89AE-D68B962C44C9}"/>
              </a:ext>
            </a:extLst>
          </p:cNvPr>
          <p:cNvGraphicFramePr>
            <a:graphicFrameLocks noChangeAspect="1"/>
          </p:cNvGraphicFramePr>
          <p:nvPr>
            <p:extLst>
              <p:ext uri="{D42A27DB-BD31-4B8C-83A1-F6EECF244321}">
                <p14:modId xmlns:p14="http://schemas.microsoft.com/office/powerpoint/2010/main" val="2501012992"/>
              </p:ext>
            </p:extLst>
          </p:nvPr>
        </p:nvGraphicFramePr>
        <p:xfrm>
          <a:off x="5596081" y="5142552"/>
          <a:ext cx="1765300" cy="304800"/>
        </p:xfrm>
        <a:graphic>
          <a:graphicData uri="http://schemas.openxmlformats.org/presentationml/2006/ole">
            <mc:AlternateContent xmlns:mc="http://schemas.openxmlformats.org/markup-compatibility/2006">
              <mc:Choice xmlns:v="urn:schemas-microsoft-com:vml" Requires="v">
                <p:oleObj spid="_x0000_s72972" name="Equation" r:id="rId18" imgW="1765080" imgH="304560" progId="Equation.DSMT4">
                  <p:embed/>
                </p:oleObj>
              </mc:Choice>
              <mc:Fallback>
                <p:oleObj name="Equation" r:id="rId18" imgW="1765080" imgH="304560" progId="Equation.DSMT4">
                  <p:embed/>
                  <p:pic>
                    <p:nvPicPr>
                      <p:cNvPr id="11" name="对象 10">
                        <a:extLst>
                          <a:ext uri="{FF2B5EF4-FFF2-40B4-BE49-F238E27FC236}">
                            <a16:creationId xmlns:a16="http://schemas.microsoft.com/office/drawing/2014/main" id="{084118B7-F9B1-47DE-9802-B25B0ABFCD01}"/>
                          </a:ext>
                        </a:extLst>
                      </p:cNvPr>
                      <p:cNvPicPr/>
                      <p:nvPr/>
                    </p:nvPicPr>
                    <p:blipFill>
                      <a:blip r:embed="rId19"/>
                      <a:stretch>
                        <a:fillRect/>
                      </a:stretch>
                    </p:blipFill>
                    <p:spPr>
                      <a:xfrm>
                        <a:off x="5596081" y="5142552"/>
                        <a:ext cx="1765300" cy="304800"/>
                      </a:xfrm>
                      <a:prstGeom prst="rect">
                        <a:avLst/>
                      </a:prstGeom>
                    </p:spPr>
                  </p:pic>
                </p:oleObj>
              </mc:Fallback>
            </mc:AlternateContent>
          </a:graphicData>
        </a:graphic>
      </p:graphicFrame>
      <p:sp>
        <p:nvSpPr>
          <p:cNvPr id="20" name="灯片编号占位符 19">
            <a:extLst>
              <a:ext uri="{FF2B5EF4-FFF2-40B4-BE49-F238E27FC236}">
                <a16:creationId xmlns:a16="http://schemas.microsoft.com/office/drawing/2014/main" id="{CC12098D-B3BE-4737-8494-72D53E62A5F3}"/>
              </a:ext>
            </a:extLst>
          </p:cNvPr>
          <p:cNvSpPr>
            <a:spLocks noGrp="1"/>
          </p:cNvSpPr>
          <p:nvPr>
            <p:ph type="sldNum" sz="quarter" idx="12"/>
          </p:nvPr>
        </p:nvSpPr>
        <p:spPr/>
        <p:txBody>
          <a:bodyPr/>
          <a:lstStyle/>
          <a:p>
            <a:fld id="{48F63A3B-78C7-47BE-AE5E-E10140E04643}" type="slidenum">
              <a:rPr lang="en-US" smtClean="0"/>
              <a:pPr/>
              <a:t>8</a:t>
            </a:fld>
            <a:r>
              <a:rPr lang="en-US"/>
              <a:t>/50</a:t>
            </a:r>
            <a:endParaRPr lang="en-US" dirty="0"/>
          </a:p>
        </p:txBody>
      </p:sp>
    </p:spTree>
    <p:extLst>
      <p:ext uri="{BB962C8B-B14F-4D97-AF65-F5344CB8AC3E}">
        <p14:creationId xmlns:p14="http://schemas.microsoft.com/office/powerpoint/2010/main" val="1427204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1BCBB0-1EEF-4423-87E4-6B7A6A321C40}"/>
              </a:ext>
            </a:extLst>
          </p:cNvPr>
          <p:cNvSpPr>
            <a:spLocks noGrp="1"/>
          </p:cNvSpPr>
          <p:nvPr>
            <p:ph type="title"/>
          </p:nvPr>
        </p:nvSpPr>
        <p:spPr/>
        <p:txBody>
          <a:bodyPr/>
          <a:lstStyle/>
          <a:p>
            <a:r>
              <a:rPr lang="zh-CN" altLang="en-US" dirty="0"/>
              <a:t>声场强度</a:t>
            </a:r>
          </a:p>
        </p:txBody>
      </p:sp>
      <p:grpSp>
        <p:nvGrpSpPr>
          <p:cNvPr id="4" name="组合 3">
            <a:extLst>
              <a:ext uri="{FF2B5EF4-FFF2-40B4-BE49-F238E27FC236}">
                <a16:creationId xmlns:a16="http://schemas.microsoft.com/office/drawing/2014/main" id="{71D51845-4B80-4574-8DA8-93D7BFC8CEC4}"/>
              </a:ext>
            </a:extLst>
          </p:cNvPr>
          <p:cNvGrpSpPr/>
          <p:nvPr/>
        </p:nvGrpSpPr>
        <p:grpSpPr>
          <a:xfrm>
            <a:off x="657679" y="1434110"/>
            <a:ext cx="4912693" cy="2921419"/>
            <a:chOff x="657678" y="1216063"/>
            <a:chExt cx="4912693" cy="2921419"/>
          </a:xfrm>
        </p:grpSpPr>
        <p:graphicFrame>
          <p:nvGraphicFramePr>
            <p:cNvPr id="5" name="对象 4">
              <a:extLst>
                <a:ext uri="{FF2B5EF4-FFF2-40B4-BE49-F238E27FC236}">
                  <a16:creationId xmlns:a16="http://schemas.microsoft.com/office/drawing/2014/main" id="{4FE479EF-F983-43CF-8FC3-E604B4EF5395}"/>
                </a:ext>
              </a:extLst>
            </p:cNvPr>
            <p:cNvGraphicFramePr>
              <a:graphicFrameLocks noChangeAspect="1"/>
            </p:cNvGraphicFramePr>
            <p:nvPr>
              <p:extLst>
                <p:ext uri="{D42A27DB-BD31-4B8C-83A1-F6EECF244321}">
                  <p14:modId xmlns:p14="http://schemas.microsoft.com/office/powerpoint/2010/main" val="992306789"/>
                </p:ext>
              </p:extLst>
            </p:nvPr>
          </p:nvGraphicFramePr>
          <p:xfrm>
            <a:off x="2070944" y="2881874"/>
            <a:ext cx="3499427" cy="1255608"/>
          </p:xfrm>
          <a:graphic>
            <a:graphicData uri="http://schemas.openxmlformats.org/presentationml/2006/ole">
              <mc:AlternateContent xmlns:mc="http://schemas.openxmlformats.org/markup-compatibility/2006">
                <mc:Choice xmlns:v="urn:schemas-microsoft-com:vml" Requires="v">
                  <p:oleObj spid="_x0000_s52976" name="Equation" r:id="rId3" imgW="3822480" imgH="1371600" progId="Equation.DSMT4">
                    <p:embed/>
                  </p:oleObj>
                </mc:Choice>
                <mc:Fallback>
                  <p:oleObj name="Equation" r:id="rId3" imgW="3822480" imgH="1371600" progId="Equation.DSMT4">
                    <p:embed/>
                    <p:pic>
                      <p:nvPicPr>
                        <p:cNvPr id="7" name="对象 6">
                          <a:extLst>
                            <a:ext uri="{FF2B5EF4-FFF2-40B4-BE49-F238E27FC236}">
                              <a16:creationId xmlns:a16="http://schemas.microsoft.com/office/drawing/2014/main" id="{78238E23-4E4E-4616-B056-FD79E4726A80}"/>
                            </a:ext>
                          </a:extLst>
                        </p:cNvPr>
                        <p:cNvPicPr/>
                        <p:nvPr/>
                      </p:nvPicPr>
                      <p:blipFill>
                        <a:blip r:embed="rId4"/>
                        <a:stretch>
                          <a:fillRect/>
                        </a:stretch>
                      </p:blipFill>
                      <p:spPr>
                        <a:xfrm>
                          <a:off x="2070944" y="2881874"/>
                          <a:ext cx="3499427" cy="1255608"/>
                        </a:xfrm>
                        <a:prstGeom prst="rect">
                          <a:avLst/>
                        </a:prstGeom>
                      </p:spPr>
                    </p:pic>
                  </p:oleObj>
                </mc:Fallback>
              </mc:AlternateContent>
            </a:graphicData>
          </a:graphic>
        </p:graphicFrame>
        <p:sp>
          <p:nvSpPr>
            <p:cNvPr id="7" name="文本框 6">
              <a:extLst>
                <a:ext uri="{FF2B5EF4-FFF2-40B4-BE49-F238E27FC236}">
                  <a16:creationId xmlns:a16="http://schemas.microsoft.com/office/drawing/2014/main" id="{0514E842-A66B-4A36-8F64-7509D28F661C}"/>
                </a:ext>
              </a:extLst>
            </p:cNvPr>
            <p:cNvSpPr txBox="1"/>
            <p:nvPr/>
          </p:nvSpPr>
          <p:spPr>
            <a:xfrm>
              <a:off x="657678" y="1216063"/>
              <a:ext cx="4912693" cy="1477328"/>
            </a:xfrm>
            <a:prstGeom prst="rect">
              <a:avLst/>
            </a:prstGeom>
            <a:noFill/>
          </p:spPr>
          <p:txBody>
            <a:bodyPr wrap="square" rtlCol="0">
              <a:spAutoFit/>
            </a:bodyPr>
            <a:lstStyle/>
            <a:p>
              <a:pPr marL="285750" indent="-285750">
                <a:buClr>
                  <a:srgbClr val="8D1111"/>
                </a:buClr>
                <a:buFont typeface="Arial" panose="020B0604020202020204" pitchFamily="34" charset="0"/>
                <a:buChar char="•"/>
              </a:pPr>
              <a:r>
                <a:rPr lang="zh-CN" altLang="en-US" b="1" dirty="0"/>
                <a:t>声强</a:t>
              </a:r>
              <a:r>
                <a:rPr lang="zh-CN" altLang="en-US" dirty="0"/>
                <a:t>描述了声场中空间一点的声能量的流通。</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声强既有大小也有方向，是</a:t>
              </a:r>
              <a:r>
                <a:rPr lang="zh-CN" altLang="en-US" b="1" dirty="0"/>
                <a:t>矢量</a:t>
              </a:r>
              <a:r>
                <a:rPr lang="zh-CN" altLang="en-US" dirty="0"/>
                <a:t>。</a:t>
              </a:r>
              <a:endParaRPr lang="en-US" altLang="zh-CN" dirty="0"/>
            </a:p>
            <a:p>
              <a:pPr marL="285750" indent="-285750">
                <a:buClr>
                  <a:srgbClr val="8D1111"/>
                </a:buClr>
                <a:buFont typeface="Arial" panose="020B0604020202020204" pitchFamily="34" charset="0"/>
                <a:buChar char="•"/>
              </a:pPr>
              <a:endParaRPr lang="en-US" altLang="zh-CN" dirty="0"/>
            </a:p>
            <a:p>
              <a:pPr marL="285750" indent="-285750">
                <a:buClr>
                  <a:srgbClr val="8D1111"/>
                </a:buClr>
                <a:buFont typeface="Arial" panose="020B0604020202020204" pitchFamily="34" charset="0"/>
                <a:buChar char="•"/>
              </a:pPr>
              <a:r>
                <a:rPr lang="zh-CN" altLang="en-US" dirty="0"/>
                <a:t>时频域声强可以表示为：</a:t>
              </a:r>
              <a:endParaRPr lang="en-US" altLang="zh-CN" dirty="0"/>
            </a:p>
          </p:txBody>
        </p:sp>
      </p:grpSp>
      <p:grpSp>
        <p:nvGrpSpPr>
          <p:cNvPr id="10" name="组合 9">
            <a:extLst>
              <a:ext uri="{FF2B5EF4-FFF2-40B4-BE49-F238E27FC236}">
                <a16:creationId xmlns:a16="http://schemas.microsoft.com/office/drawing/2014/main" id="{FC1473B7-A7CE-406B-B785-4D94131429FC}"/>
              </a:ext>
            </a:extLst>
          </p:cNvPr>
          <p:cNvGrpSpPr/>
          <p:nvPr/>
        </p:nvGrpSpPr>
        <p:grpSpPr>
          <a:xfrm>
            <a:off x="7418689" y="4942815"/>
            <a:ext cx="4250665" cy="400110"/>
            <a:chOff x="4090125" y="5955012"/>
            <a:chExt cx="3552023" cy="400110"/>
          </a:xfrm>
        </p:grpSpPr>
        <p:sp>
          <p:nvSpPr>
            <p:cNvPr id="12" name="文本框 11">
              <a:extLst>
                <a:ext uri="{FF2B5EF4-FFF2-40B4-BE49-F238E27FC236}">
                  <a16:creationId xmlns:a16="http://schemas.microsoft.com/office/drawing/2014/main" id="{856846C2-F71D-45B2-80A2-67BAA6E43398}"/>
                </a:ext>
              </a:extLst>
            </p:cNvPr>
            <p:cNvSpPr txBox="1"/>
            <p:nvPr/>
          </p:nvSpPr>
          <p:spPr>
            <a:xfrm>
              <a:off x="4090125" y="5955012"/>
              <a:ext cx="3463923" cy="400110"/>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altLang="zh-CN" sz="2000" b="1" dirty="0">
                  <a:solidFill>
                    <a:schemeClr val="tx1"/>
                  </a:solidFill>
                </a:rPr>
                <a:t>DOA</a:t>
              </a:r>
              <a:r>
                <a:rPr lang="zh-CN" altLang="en-US" sz="2000" b="1" dirty="0">
                  <a:solidFill>
                    <a:schemeClr val="tx1"/>
                  </a:solidFill>
                </a:rPr>
                <a:t>值可以由声强的方向确定 。</a:t>
              </a:r>
              <a:r>
                <a:rPr lang="zh-CN" altLang="en-US" sz="2000" b="1" dirty="0">
                  <a:solidFill>
                    <a:srgbClr val="8D1111"/>
                  </a:solidFill>
                </a:rPr>
                <a:t>  </a:t>
              </a:r>
              <a:r>
                <a:rPr lang="zh-CN" altLang="en-US" sz="2000" b="1" dirty="0">
                  <a:solidFill>
                    <a:schemeClr val="tx1"/>
                  </a:solidFill>
                </a:rPr>
                <a:t>      </a:t>
              </a:r>
            </a:p>
          </p:txBody>
        </p:sp>
        <p:sp>
          <p:nvSpPr>
            <p:cNvPr id="16" name="矩形 15">
              <a:extLst>
                <a:ext uri="{FF2B5EF4-FFF2-40B4-BE49-F238E27FC236}">
                  <a16:creationId xmlns:a16="http://schemas.microsoft.com/office/drawing/2014/main" id="{456AF0EF-6A3E-4E6F-9CF0-4F9995A539E8}"/>
                </a:ext>
              </a:extLst>
            </p:cNvPr>
            <p:cNvSpPr/>
            <p:nvPr/>
          </p:nvSpPr>
          <p:spPr>
            <a:xfrm>
              <a:off x="7146499" y="5955012"/>
              <a:ext cx="495649" cy="369332"/>
            </a:xfrm>
            <a:prstGeom prst="rect">
              <a:avLst/>
            </a:prstGeom>
          </p:spPr>
          <p:txBody>
            <a:bodyPr wrap="none">
              <a:spAutoFit/>
            </a:bodyPr>
            <a:lstStyle/>
            <a:p>
              <a:r>
                <a:rPr lang="zh-CN" altLang="en-US" b="1" dirty="0">
                  <a:solidFill>
                    <a:srgbClr val="8D1111"/>
                  </a:solidFill>
                </a:rPr>
                <a:t>🙂</a:t>
              </a:r>
              <a:endParaRPr lang="zh-CN" altLang="en-US" dirty="0"/>
            </a:p>
          </p:txBody>
        </p:sp>
      </p:grpSp>
      <p:pic>
        <p:nvPicPr>
          <p:cNvPr id="17" name="图片 16">
            <a:extLst>
              <a:ext uri="{FF2B5EF4-FFF2-40B4-BE49-F238E27FC236}">
                <a16:creationId xmlns:a16="http://schemas.microsoft.com/office/drawing/2014/main" id="{8CBF75A3-078C-4E1F-81FC-6AFC30F5D91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40280" y="1688446"/>
            <a:ext cx="4339878" cy="2667083"/>
          </a:xfrm>
          <a:prstGeom prst="rect">
            <a:avLst/>
          </a:prstGeom>
        </p:spPr>
      </p:pic>
      <p:sp>
        <p:nvSpPr>
          <p:cNvPr id="18" name="灯片编号占位符 17">
            <a:extLst>
              <a:ext uri="{FF2B5EF4-FFF2-40B4-BE49-F238E27FC236}">
                <a16:creationId xmlns:a16="http://schemas.microsoft.com/office/drawing/2014/main" id="{E728692C-3F98-46EE-B055-A7D64F7E771F}"/>
              </a:ext>
            </a:extLst>
          </p:cNvPr>
          <p:cNvSpPr>
            <a:spLocks noGrp="1"/>
          </p:cNvSpPr>
          <p:nvPr>
            <p:ph type="sldNum" sz="quarter" idx="12"/>
          </p:nvPr>
        </p:nvSpPr>
        <p:spPr/>
        <p:txBody>
          <a:bodyPr/>
          <a:lstStyle/>
          <a:p>
            <a:fld id="{48F63A3B-78C7-47BE-AE5E-E10140E04643}" type="slidenum">
              <a:rPr lang="en-US" smtClean="0"/>
              <a:pPr/>
              <a:t>9</a:t>
            </a:fld>
            <a:r>
              <a:rPr lang="en-US"/>
              <a:t>/50</a:t>
            </a:r>
            <a:endParaRPr lang="en-US" dirty="0"/>
          </a:p>
        </p:txBody>
      </p:sp>
      <p:sp>
        <p:nvSpPr>
          <p:cNvPr id="14" name="文本框 13">
            <a:extLst>
              <a:ext uri="{FF2B5EF4-FFF2-40B4-BE49-F238E27FC236}">
                <a16:creationId xmlns:a16="http://schemas.microsoft.com/office/drawing/2014/main" id="{B360EFBB-B19F-4CFF-A491-D047D254E5B6}"/>
              </a:ext>
            </a:extLst>
          </p:cNvPr>
          <p:cNvSpPr txBox="1"/>
          <p:nvPr/>
        </p:nvSpPr>
        <p:spPr>
          <a:xfrm>
            <a:off x="819214" y="4953777"/>
            <a:ext cx="4912693" cy="400110"/>
          </a:xfrm>
          <a:prstGeom prst="rect">
            <a:avLst/>
          </a:prstGeom>
          <a:solidFill>
            <a:srgbClr val="E9E9F3"/>
          </a:solidFill>
          <a:ln cap="sq">
            <a:noFill/>
            <a:round/>
          </a:ln>
          <a:effectLst>
            <a:outerShdw blurRad="50800" dist="38100" dir="2700000" algn="tl" rotWithShape="0">
              <a:prstClr val="black">
                <a:alpha val="40000"/>
              </a:prstClr>
            </a:outerShdw>
            <a:softEdge rad="12700"/>
          </a:effectLst>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sz="2000" b="1" dirty="0">
                <a:solidFill>
                  <a:schemeClr val="tx1"/>
                </a:solidFill>
              </a:rPr>
              <a:t>球形麦克风和差分麦克风也可以估计声强。</a:t>
            </a:r>
            <a:r>
              <a:rPr lang="zh-CN" altLang="en-US" b="1" dirty="0">
                <a:solidFill>
                  <a:srgbClr val="8D1111"/>
                </a:solidFill>
              </a:rPr>
              <a:t>  </a:t>
            </a:r>
            <a:r>
              <a:rPr lang="zh-CN" altLang="en-US" b="1" dirty="0">
                <a:solidFill>
                  <a:schemeClr val="tx1"/>
                </a:solidFill>
              </a:rPr>
              <a:t>      </a:t>
            </a:r>
          </a:p>
        </p:txBody>
      </p:sp>
    </p:spTree>
    <p:extLst>
      <p:ext uri="{BB962C8B-B14F-4D97-AF65-F5344CB8AC3E}">
        <p14:creationId xmlns:p14="http://schemas.microsoft.com/office/powerpoint/2010/main" val="2220513963"/>
      </p:ext>
    </p:extLst>
  </p:cSld>
  <p:clrMapOvr>
    <a:masterClrMapping/>
  </p:clrMapOvr>
</p:sld>
</file>

<file path=ppt/theme/theme1.xml><?xml version="1.0" encoding="utf-8"?>
<a:theme xmlns:a="http://schemas.openxmlformats.org/drawingml/2006/main" name="1_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Times New Roman"/>
        <a:ea typeface="宋体"/>
        <a:cs typeface=""/>
      </a:majorFont>
      <a:minorFont>
        <a:latin typeface="Times New Roman"/>
        <a:ea typeface="宋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11929</TotalTime>
  <Words>2849</Words>
  <Application>Microsoft Office PowerPoint</Application>
  <PresentationFormat>宽屏</PresentationFormat>
  <Paragraphs>451</Paragraphs>
  <Slides>51</Slides>
  <Notes>15</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51</vt:i4>
      </vt:variant>
    </vt:vector>
  </HeadingPairs>
  <TitlesOfParts>
    <vt:vector size="60" baseType="lpstr">
      <vt:lpstr>等线</vt:lpstr>
      <vt:lpstr>宋体</vt:lpstr>
      <vt:lpstr>微软雅黑</vt:lpstr>
      <vt:lpstr>Arial</vt:lpstr>
      <vt:lpstr>Calibri</vt:lpstr>
      <vt:lpstr>Times New Roman</vt:lpstr>
      <vt:lpstr>Wingdings</vt:lpstr>
      <vt:lpstr>1_Office 主题​​</vt:lpstr>
      <vt:lpstr>Equation</vt:lpstr>
      <vt:lpstr>PowerPoint 演示文稿</vt:lpstr>
      <vt:lpstr>大纲</vt:lpstr>
      <vt:lpstr>大纲</vt:lpstr>
      <vt:lpstr>波达方向估计的应用</vt:lpstr>
      <vt:lpstr>传声器种类</vt:lpstr>
      <vt:lpstr>室内环境中的波达方向估计</vt:lpstr>
      <vt:lpstr>声压和声质点振速</vt:lpstr>
      <vt:lpstr>声矢量传感器</vt:lpstr>
      <vt:lpstr>声场强度</vt:lpstr>
      <vt:lpstr>大纲</vt:lpstr>
      <vt:lpstr>时域基于声强的DOA估计</vt:lpstr>
      <vt:lpstr>时频域基于声强的DOA估计</vt:lpstr>
      <vt:lpstr>语音信号的WDO假设</vt:lpstr>
      <vt:lpstr>时频点选取算法及分析Ⅰ</vt:lpstr>
      <vt:lpstr>时频点选取算法及分析Ⅱ</vt:lpstr>
      <vt:lpstr>大纲</vt:lpstr>
      <vt:lpstr>要点总结</vt:lpstr>
      <vt:lpstr>单源自由空间的强度向量分布</vt:lpstr>
      <vt:lpstr>混响环境下强度向量的分布</vt:lpstr>
      <vt:lpstr>模长判别式</vt:lpstr>
      <vt:lpstr>帧最占优声源判别式Ⅰ</vt:lpstr>
      <vt:lpstr>帧最占优声源判别式Ⅱ</vt:lpstr>
      <vt:lpstr>多源分类和DOA提取</vt:lpstr>
      <vt:lpstr>性能评估准则与仿真设置</vt:lpstr>
      <vt:lpstr>精确性评估Ⅰ</vt:lpstr>
      <vt:lpstr>精确性评估Ⅱ</vt:lpstr>
      <vt:lpstr>鲁棒性评估</vt:lpstr>
      <vt:lpstr>实验评估</vt:lpstr>
      <vt:lpstr>大纲</vt:lpstr>
      <vt:lpstr>要点总结</vt:lpstr>
      <vt:lpstr>语音存在的时频点判别</vt:lpstr>
      <vt:lpstr>局部最占优声源判别</vt:lpstr>
      <vt:lpstr>多源一致性判别Ⅰ</vt:lpstr>
      <vt:lpstr>多源一致性判别Ⅱ</vt:lpstr>
      <vt:lpstr>多源分类和DOA提取</vt:lpstr>
      <vt:lpstr>精确性评估</vt:lpstr>
      <vt:lpstr>鲁棒性评估</vt:lpstr>
      <vt:lpstr>实验结果Ⅰ</vt:lpstr>
      <vt:lpstr>实验结果Ⅱ</vt:lpstr>
      <vt:lpstr>大纲</vt:lpstr>
      <vt:lpstr>邻近声源场景</vt:lpstr>
      <vt:lpstr>邻近声源场景下DOA提取分析</vt:lpstr>
      <vt:lpstr>兼顾邻近声源场景的DOA估计</vt:lpstr>
      <vt:lpstr>基于直方图的算法实现</vt:lpstr>
      <vt:lpstr>基于聚类的算法实现</vt:lpstr>
      <vt:lpstr>基于高斯混合模型的算法实现</vt:lpstr>
      <vt:lpstr>性能评估Ⅰ</vt:lpstr>
      <vt:lpstr>性能评估Ⅱ</vt:lpstr>
      <vt:lpstr>总结与展望</vt:lpstr>
      <vt:lpstr>致谢</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2018新增纵向科研项目27项</dc:title>
  <dc:creator>antpeter</dc:creator>
  <cp:lastModifiedBy>gengjh</cp:lastModifiedBy>
  <cp:revision>1049</cp:revision>
  <dcterms:created xsi:type="dcterms:W3CDTF">2018-08-22T07:36:00Z</dcterms:created>
  <dcterms:modified xsi:type="dcterms:W3CDTF">2022-05-19T15:42:57Z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2052-11.1.0.7764</vt:lpwstr>
  </property>
</Properties>
</file>

<file path=docProps/thumbnail.jpeg>
</file>